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59" r:id="rId5"/>
    <p:sldId id="269" r:id="rId6"/>
    <p:sldId id="271" r:id="rId7"/>
    <p:sldId id="272" r:id="rId8"/>
    <p:sldId id="262" r:id="rId9"/>
    <p:sldId id="268" r:id="rId10"/>
    <p:sldId id="263" r:id="rId11"/>
    <p:sldId id="265" r:id="rId12"/>
    <p:sldId id="266" r:id="rId13"/>
    <p:sldId id="270" r:id="rId14"/>
    <p:sldId id="261"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071" autoAdjust="0"/>
  </p:normalViewPr>
  <p:slideViewPr>
    <p:cSldViewPr snapToGrid="0">
      <p:cViewPr varScale="1">
        <p:scale>
          <a:sx n="67" d="100"/>
          <a:sy n="67" d="100"/>
        </p:scale>
        <p:origin x="1219"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763DF2-5356-4082-8D5F-B6DC77EF0D1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7EE6E2F-6098-49D7-AAE5-59E2EFAA888A}">
      <dgm:prSet/>
      <dgm:spPr/>
      <dgm:t>
        <a:bodyPr/>
        <a:lstStyle/>
        <a:p>
          <a:r>
            <a:rPr lang="en-US"/>
            <a:t>Attaining the highest level of health for everyone in the community</a:t>
          </a:r>
        </a:p>
      </dgm:t>
    </dgm:pt>
    <dgm:pt modelId="{EDAFC8C3-B4DE-4C65-8FF1-E3E4FEDBFB0B}" type="parTrans" cxnId="{4405C6B9-5023-4F05-968F-DF386B99FAE9}">
      <dgm:prSet/>
      <dgm:spPr/>
      <dgm:t>
        <a:bodyPr/>
        <a:lstStyle/>
        <a:p>
          <a:endParaRPr lang="en-US"/>
        </a:p>
      </dgm:t>
    </dgm:pt>
    <dgm:pt modelId="{5AFE07B8-3493-48C0-A5A4-C4202068904E}" type="sibTrans" cxnId="{4405C6B9-5023-4F05-968F-DF386B99FAE9}">
      <dgm:prSet/>
      <dgm:spPr/>
      <dgm:t>
        <a:bodyPr/>
        <a:lstStyle/>
        <a:p>
          <a:endParaRPr lang="en-US"/>
        </a:p>
      </dgm:t>
    </dgm:pt>
    <dgm:pt modelId="{288ACB25-ED11-4DA7-9DDE-FA1DADFD4868}">
      <dgm:prSet/>
      <dgm:spPr/>
      <dgm:t>
        <a:bodyPr/>
        <a:lstStyle/>
        <a:p>
          <a:r>
            <a:rPr lang="en-US"/>
            <a:t>Equitable access to opportunities that lead to healthy lives</a:t>
          </a:r>
        </a:p>
      </dgm:t>
    </dgm:pt>
    <dgm:pt modelId="{3AB38878-58B7-466F-8920-AC56E26B0D4B}" type="parTrans" cxnId="{8C999DED-9B51-45CB-9440-7915C128CD20}">
      <dgm:prSet/>
      <dgm:spPr/>
      <dgm:t>
        <a:bodyPr/>
        <a:lstStyle/>
        <a:p>
          <a:endParaRPr lang="en-US"/>
        </a:p>
      </dgm:t>
    </dgm:pt>
    <dgm:pt modelId="{A7D338AC-4122-4220-88F2-69F6716AE881}" type="sibTrans" cxnId="{8C999DED-9B51-45CB-9440-7915C128CD20}">
      <dgm:prSet/>
      <dgm:spPr/>
      <dgm:t>
        <a:bodyPr/>
        <a:lstStyle/>
        <a:p>
          <a:endParaRPr lang="en-US"/>
        </a:p>
      </dgm:t>
    </dgm:pt>
    <dgm:pt modelId="{37632D70-ED99-4837-BCD6-7D7A660EF5CC}">
      <dgm:prSet/>
      <dgm:spPr/>
      <dgm:t>
        <a:bodyPr/>
        <a:lstStyle/>
        <a:p>
          <a:r>
            <a:rPr lang="en-US" dirty="0"/>
            <a:t>Remove barriers to achieve good health</a:t>
          </a:r>
        </a:p>
      </dgm:t>
    </dgm:pt>
    <dgm:pt modelId="{9CC26D6B-FC74-4448-AB18-EE5D4845C1AE}" type="parTrans" cxnId="{60385FCE-0070-4DA5-B7E0-DD0BD50E8996}">
      <dgm:prSet/>
      <dgm:spPr/>
      <dgm:t>
        <a:bodyPr/>
        <a:lstStyle/>
        <a:p>
          <a:endParaRPr lang="en-US"/>
        </a:p>
      </dgm:t>
    </dgm:pt>
    <dgm:pt modelId="{59D3F777-0E22-4AD2-8185-177E5AA5FB4E}" type="sibTrans" cxnId="{60385FCE-0070-4DA5-B7E0-DD0BD50E8996}">
      <dgm:prSet/>
      <dgm:spPr/>
      <dgm:t>
        <a:bodyPr/>
        <a:lstStyle/>
        <a:p>
          <a:endParaRPr lang="en-US"/>
        </a:p>
      </dgm:t>
    </dgm:pt>
    <dgm:pt modelId="{2DC3CA71-9518-40CF-AD1B-B10F022C002D}">
      <dgm:prSet/>
      <dgm:spPr/>
      <dgm:t>
        <a:bodyPr/>
        <a:lstStyle/>
        <a:p>
          <a:r>
            <a:rPr lang="en-US"/>
            <a:t>Creating ways to address the social determinants of health (SDoH)</a:t>
          </a:r>
        </a:p>
      </dgm:t>
    </dgm:pt>
    <dgm:pt modelId="{6F2DBD52-BA0C-4256-9763-46F257D42190}" type="parTrans" cxnId="{4E3E8B19-E51B-483F-8107-7FA9495FA1AD}">
      <dgm:prSet/>
      <dgm:spPr/>
      <dgm:t>
        <a:bodyPr/>
        <a:lstStyle/>
        <a:p>
          <a:endParaRPr lang="en-US"/>
        </a:p>
      </dgm:t>
    </dgm:pt>
    <dgm:pt modelId="{A7AF1C65-220B-497B-B526-A7D429EEC931}" type="sibTrans" cxnId="{4E3E8B19-E51B-483F-8107-7FA9495FA1AD}">
      <dgm:prSet/>
      <dgm:spPr/>
      <dgm:t>
        <a:bodyPr/>
        <a:lstStyle/>
        <a:p>
          <a:endParaRPr lang="en-US"/>
        </a:p>
      </dgm:t>
    </dgm:pt>
    <dgm:pt modelId="{9559E767-A1C2-4553-9B22-0AD10C1D92DE}" type="pres">
      <dgm:prSet presAssocID="{D8763DF2-5356-4082-8D5F-B6DC77EF0D11}" presName="linear" presStyleCnt="0">
        <dgm:presLayoutVars>
          <dgm:animLvl val="lvl"/>
          <dgm:resizeHandles val="exact"/>
        </dgm:presLayoutVars>
      </dgm:prSet>
      <dgm:spPr/>
    </dgm:pt>
    <dgm:pt modelId="{342DE089-FB10-43B5-983C-55E1A8274C95}" type="pres">
      <dgm:prSet presAssocID="{07EE6E2F-6098-49D7-AAE5-59E2EFAA888A}" presName="parentText" presStyleLbl="node1" presStyleIdx="0" presStyleCnt="4">
        <dgm:presLayoutVars>
          <dgm:chMax val="0"/>
          <dgm:bulletEnabled val="1"/>
        </dgm:presLayoutVars>
      </dgm:prSet>
      <dgm:spPr/>
    </dgm:pt>
    <dgm:pt modelId="{CBBAD854-DA8F-47B4-889E-DF31F8E1153F}" type="pres">
      <dgm:prSet presAssocID="{5AFE07B8-3493-48C0-A5A4-C4202068904E}" presName="spacer" presStyleCnt="0"/>
      <dgm:spPr/>
    </dgm:pt>
    <dgm:pt modelId="{F14AF34A-F74B-4F1E-9B1A-376EAB8F6EFB}" type="pres">
      <dgm:prSet presAssocID="{288ACB25-ED11-4DA7-9DDE-FA1DADFD4868}" presName="parentText" presStyleLbl="node1" presStyleIdx="1" presStyleCnt="4">
        <dgm:presLayoutVars>
          <dgm:chMax val="0"/>
          <dgm:bulletEnabled val="1"/>
        </dgm:presLayoutVars>
      </dgm:prSet>
      <dgm:spPr/>
    </dgm:pt>
    <dgm:pt modelId="{85FB953C-B988-4EB2-BE9F-7434E413BD10}" type="pres">
      <dgm:prSet presAssocID="{A7D338AC-4122-4220-88F2-69F6716AE881}" presName="spacer" presStyleCnt="0"/>
      <dgm:spPr/>
    </dgm:pt>
    <dgm:pt modelId="{D15D6F42-5E7D-4E63-9241-87259CE7F2F2}" type="pres">
      <dgm:prSet presAssocID="{37632D70-ED99-4837-BCD6-7D7A660EF5CC}" presName="parentText" presStyleLbl="node1" presStyleIdx="2" presStyleCnt="4">
        <dgm:presLayoutVars>
          <dgm:chMax val="0"/>
          <dgm:bulletEnabled val="1"/>
        </dgm:presLayoutVars>
      </dgm:prSet>
      <dgm:spPr/>
    </dgm:pt>
    <dgm:pt modelId="{8646E7F5-C4A6-4556-AE97-A0ABCBCDD164}" type="pres">
      <dgm:prSet presAssocID="{59D3F777-0E22-4AD2-8185-177E5AA5FB4E}" presName="spacer" presStyleCnt="0"/>
      <dgm:spPr/>
    </dgm:pt>
    <dgm:pt modelId="{43838396-8DC4-48A4-8583-17304657020D}" type="pres">
      <dgm:prSet presAssocID="{2DC3CA71-9518-40CF-AD1B-B10F022C002D}" presName="parentText" presStyleLbl="node1" presStyleIdx="3" presStyleCnt="4">
        <dgm:presLayoutVars>
          <dgm:chMax val="0"/>
          <dgm:bulletEnabled val="1"/>
        </dgm:presLayoutVars>
      </dgm:prSet>
      <dgm:spPr/>
    </dgm:pt>
  </dgm:ptLst>
  <dgm:cxnLst>
    <dgm:cxn modelId="{4E3E8B19-E51B-483F-8107-7FA9495FA1AD}" srcId="{D8763DF2-5356-4082-8D5F-B6DC77EF0D11}" destId="{2DC3CA71-9518-40CF-AD1B-B10F022C002D}" srcOrd="3" destOrd="0" parTransId="{6F2DBD52-BA0C-4256-9763-46F257D42190}" sibTransId="{A7AF1C65-220B-497B-B526-A7D429EEC931}"/>
    <dgm:cxn modelId="{9CD63145-69CE-477B-AC90-82270EDB34D0}" type="presOf" srcId="{288ACB25-ED11-4DA7-9DDE-FA1DADFD4868}" destId="{F14AF34A-F74B-4F1E-9B1A-376EAB8F6EFB}" srcOrd="0" destOrd="0" presId="urn:microsoft.com/office/officeart/2005/8/layout/vList2"/>
    <dgm:cxn modelId="{E634BCB6-081C-4E9B-84FC-FCAB00760C7B}" type="presOf" srcId="{2DC3CA71-9518-40CF-AD1B-B10F022C002D}" destId="{43838396-8DC4-48A4-8583-17304657020D}" srcOrd="0" destOrd="0" presId="urn:microsoft.com/office/officeart/2005/8/layout/vList2"/>
    <dgm:cxn modelId="{4405C6B9-5023-4F05-968F-DF386B99FAE9}" srcId="{D8763DF2-5356-4082-8D5F-B6DC77EF0D11}" destId="{07EE6E2F-6098-49D7-AAE5-59E2EFAA888A}" srcOrd="0" destOrd="0" parTransId="{EDAFC8C3-B4DE-4C65-8FF1-E3E4FEDBFB0B}" sibTransId="{5AFE07B8-3493-48C0-A5A4-C4202068904E}"/>
    <dgm:cxn modelId="{60385FCE-0070-4DA5-B7E0-DD0BD50E8996}" srcId="{D8763DF2-5356-4082-8D5F-B6DC77EF0D11}" destId="{37632D70-ED99-4837-BCD6-7D7A660EF5CC}" srcOrd="2" destOrd="0" parTransId="{9CC26D6B-FC74-4448-AB18-EE5D4845C1AE}" sibTransId="{59D3F777-0E22-4AD2-8185-177E5AA5FB4E}"/>
    <dgm:cxn modelId="{AEF750D5-6A10-4BB3-96AA-432ED201F55B}" type="presOf" srcId="{07EE6E2F-6098-49D7-AAE5-59E2EFAA888A}" destId="{342DE089-FB10-43B5-983C-55E1A8274C95}" srcOrd="0" destOrd="0" presId="urn:microsoft.com/office/officeart/2005/8/layout/vList2"/>
    <dgm:cxn modelId="{67B927DF-64B2-458D-B7C3-B2C9C077B40A}" type="presOf" srcId="{37632D70-ED99-4837-BCD6-7D7A660EF5CC}" destId="{D15D6F42-5E7D-4E63-9241-87259CE7F2F2}" srcOrd="0" destOrd="0" presId="urn:microsoft.com/office/officeart/2005/8/layout/vList2"/>
    <dgm:cxn modelId="{8C999DED-9B51-45CB-9440-7915C128CD20}" srcId="{D8763DF2-5356-4082-8D5F-B6DC77EF0D11}" destId="{288ACB25-ED11-4DA7-9DDE-FA1DADFD4868}" srcOrd="1" destOrd="0" parTransId="{3AB38878-58B7-466F-8920-AC56E26B0D4B}" sibTransId="{A7D338AC-4122-4220-88F2-69F6716AE881}"/>
    <dgm:cxn modelId="{17DB47EE-E2F1-4F73-83E0-84E362FCAC48}" type="presOf" srcId="{D8763DF2-5356-4082-8D5F-B6DC77EF0D11}" destId="{9559E767-A1C2-4553-9B22-0AD10C1D92DE}" srcOrd="0" destOrd="0" presId="urn:microsoft.com/office/officeart/2005/8/layout/vList2"/>
    <dgm:cxn modelId="{E27C86EB-544A-4E7F-8B54-C86CBA013E28}" type="presParOf" srcId="{9559E767-A1C2-4553-9B22-0AD10C1D92DE}" destId="{342DE089-FB10-43B5-983C-55E1A8274C95}" srcOrd="0" destOrd="0" presId="urn:microsoft.com/office/officeart/2005/8/layout/vList2"/>
    <dgm:cxn modelId="{C9FB56E5-3E94-4600-9518-2B5E368AEC94}" type="presParOf" srcId="{9559E767-A1C2-4553-9B22-0AD10C1D92DE}" destId="{CBBAD854-DA8F-47B4-889E-DF31F8E1153F}" srcOrd="1" destOrd="0" presId="urn:microsoft.com/office/officeart/2005/8/layout/vList2"/>
    <dgm:cxn modelId="{B31FB6AC-B8F3-429E-8893-04580911E386}" type="presParOf" srcId="{9559E767-A1C2-4553-9B22-0AD10C1D92DE}" destId="{F14AF34A-F74B-4F1E-9B1A-376EAB8F6EFB}" srcOrd="2" destOrd="0" presId="urn:microsoft.com/office/officeart/2005/8/layout/vList2"/>
    <dgm:cxn modelId="{8A38D2C2-9F48-4667-8941-8D6947DE2046}" type="presParOf" srcId="{9559E767-A1C2-4553-9B22-0AD10C1D92DE}" destId="{85FB953C-B988-4EB2-BE9F-7434E413BD10}" srcOrd="3" destOrd="0" presId="urn:microsoft.com/office/officeart/2005/8/layout/vList2"/>
    <dgm:cxn modelId="{1B6F0997-99BF-4DC8-840C-F31C37FE2BD0}" type="presParOf" srcId="{9559E767-A1C2-4553-9B22-0AD10C1D92DE}" destId="{D15D6F42-5E7D-4E63-9241-87259CE7F2F2}" srcOrd="4" destOrd="0" presId="urn:microsoft.com/office/officeart/2005/8/layout/vList2"/>
    <dgm:cxn modelId="{88D91002-F3D7-4432-B3A7-B46069FBF82D}" type="presParOf" srcId="{9559E767-A1C2-4553-9B22-0AD10C1D92DE}" destId="{8646E7F5-C4A6-4556-AE97-A0ABCBCDD164}" srcOrd="5" destOrd="0" presId="urn:microsoft.com/office/officeart/2005/8/layout/vList2"/>
    <dgm:cxn modelId="{B608D495-23AD-4D9C-8995-036C63956045}" type="presParOf" srcId="{9559E767-A1C2-4553-9B22-0AD10C1D92DE}" destId="{43838396-8DC4-48A4-8583-17304657020D}"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A7D55D-82ED-4E26-98DE-7EF8FBEE7EB2}"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en-US"/>
        </a:p>
      </dgm:t>
    </dgm:pt>
    <dgm:pt modelId="{AC850222-EFC5-4D59-A130-8CA49479068B}">
      <dgm:prSet/>
      <dgm:spPr/>
      <dgm:t>
        <a:bodyPr/>
        <a:lstStyle/>
        <a:p>
          <a:r>
            <a:rPr lang="en-US" dirty="0"/>
            <a:t>The conditions in which people live and the wider set of forces and systems shaping the conditions of daily life are referred to as the </a:t>
          </a:r>
          <a:r>
            <a:rPr lang="en-US" b="1" dirty="0"/>
            <a:t>social determinants of health</a:t>
          </a:r>
          <a:r>
            <a:rPr lang="en-US" dirty="0"/>
            <a:t>(</a:t>
          </a:r>
          <a:r>
            <a:rPr lang="en-US" dirty="0" err="1"/>
            <a:t>SDoH</a:t>
          </a:r>
          <a:r>
            <a:rPr lang="en-US" dirty="0"/>
            <a:t>).</a:t>
          </a:r>
        </a:p>
      </dgm:t>
    </dgm:pt>
    <dgm:pt modelId="{1D57DBF3-5E20-4F4B-AF79-EA64CC4E2BA7}" type="parTrans" cxnId="{C51A1085-5A18-4059-9F4F-CE0759FBC7E0}">
      <dgm:prSet/>
      <dgm:spPr/>
      <dgm:t>
        <a:bodyPr/>
        <a:lstStyle/>
        <a:p>
          <a:endParaRPr lang="en-US"/>
        </a:p>
      </dgm:t>
    </dgm:pt>
    <dgm:pt modelId="{EACED495-A456-4D4F-A6B1-1966F2CA3D1A}" type="sibTrans" cxnId="{C51A1085-5A18-4059-9F4F-CE0759FBC7E0}">
      <dgm:prSet/>
      <dgm:spPr/>
      <dgm:t>
        <a:bodyPr/>
        <a:lstStyle/>
        <a:p>
          <a:endParaRPr lang="en-US"/>
        </a:p>
      </dgm:t>
    </dgm:pt>
    <dgm:pt modelId="{5C937DDE-8CA2-4EBB-9EDD-96DB00291C7A}">
      <dgm:prSet/>
      <dgm:spPr/>
      <dgm:t>
        <a:bodyPr/>
        <a:lstStyle/>
        <a:p>
          <a:r>
            <a:rPr lang="en-US" dirty="0"/>
            <a:t>The health of individuals and communities is significantly influenced by interactions</a:t>
          </a:r>
        </a:p>
      </dgm:t>
    </dgm:pt>
    <dgm:pt modelId="{8C252926-2EA2-46D3-917E-49DA54D8B4A0}" type="parTrans" cxnId="{5520E76A-1A9C-4128-8B08-547B6C7D1E0E}">
      <dgm:prSet/>
      <dgm:spPr/>
      <dgm:t>
        <a:bodyPr/>
        <a:lstStyle/>
        <a:p>
          <a:endParaRPr lang="en-US"/>
        </a:p>
      </dgm:t>
    </dgm:pt>
    <dgm:pt modelId="{4499B4AE-68FC-4A0D-AFD6-87BC7212F9C3}" type="sibTrans" cxnId="{5520E76A-1A9C-4128-8B08-547B6C7D1E0E}">
      <dgm:prSet/>
      <dgm:spPr/>
      <dgm:t>
        <a:bodyPr/>
        <a:lstStyle/>
        <a:p>
          <a:endParaRPr lang="en-US"/>
        </a:p>
      </dgm:t>
    </dgm:pt>
    <dgm:pt modelId="{9F6FF607-9E26-4139-B705-DB6A821DE80F}">
      <dgm:prSet/>
      <dgm:spPr/>
      <dgm:t>
        <a:bodyPr/>
        <a:lstStyle/>
        <a:p>
          <a:r>
            <a:rPr lang="en-US"/>
            <a:t>Social, economic, political</a:t>
          </a:r>
        </a:p>
      </dgm:t>
    </dgm:pt>
    <dgm:pt modelId="{C3E277AE-C3DF-4AC3-A9A9-6BE6E8BD849E}" type="parTrans" cxnId="{9E3AB25A-EFC0-458D-817D-5912241D1FE1}">
      <dgm:prSet/>
      <dgm:spPr/>
      <dgm:t>
        <a:bodyPr/>
        <a:lstStyle/>
        <a:p>
          <a:endParaRPr lang="en-US"/>
        </a:p>
      </dgm:t>
    </dgm:pt>
    <dgm:pt modelId="{2274EBEE-EEEB-47F2-923F-B853BA3BF3CB}" type="sibTrans" cxnId="{9E3AB25A-EFC0-458D-817D-5912241D1FE1}">
      <dgm:prSet/>
      <dgm:spPr/>
      <dgm:t>
        <a:bodyPr/>
        <a:lstStyle/>
        <a:p>
          <a:endParaRPr lang="en-US"/>
        </a:p>
      </dgm:t>
    </dgm:pt>
    <dgm:pt modelId="{95B93CFE-DD9E-4BEE-B099-27304CB51703}">
      <dgm:prSet/>
      <dgm:spPr/>
      <dgm:t>
        <a:bodyPr/>
        <a:lstStyle/>
        <a:p>
          <a:r>
            <a:rPr lang="en-US"/>
            <a:t>Physical environment</a:t>
          </a:r>
        </a:p>
      </dgm:t>
    </dgm:pt>
    <dgm:pt modelId="{D5A3319C-5995-4265-A256-09A351A1B3D7}" type="parTrans" cxnId="{9446F7FA-BDA0-4FC6-85BA-C777A6A671FF}">
      <dgm:prSet/>
      <dgm:spPr/>
      <dgm:t>
        <a:bodyPr/>
        <a:lstStyle/>
        <a:p>
          <a:endParaRPr lang="en-US"/>
        </a:p>
      </dgm:t>
    </dgm:pt>
    <dgm:pt modelId="{8632F534-712A-4180-B4FB-06345F1BE8AF}" type="sibTrans" cxnId="{9446F7FA-BDA0-4FC6-85BA-C777A6A671FF}">
      <dgm:prSet/>
      <dgm:spPr/>
      <dgm:t>
        <a:bodyPr/>
        <a:lstStyle/>
        <a:p>
          <a:endParaRPr lang="en-US"/>
        </a:p>
      </dgm:t>
    </dgm:pt>
    <dgm:pt modelId="{6FF9D2AB-C730-459B-AB18-3709F0C2CF1B}">
      <dgm:prSet/>
      <dgm:spPr/>
      <dgm:t>
        <a:bodyPr/>
        <a:lstStyle/>
        <a:p>
          <a:r>
            <a:rPr lang="en-US"/>
            <a:t>Individual behaviors and conditions</a:t>
          </a:r>
        </a:p>
      </dgm:t>
    </dgm:pt>
    <dgm:pt modelId="{DCB50E75-4D4A-4812-AE6A-C05DBB7EC1B7}" type="parTrans" cxnId="{74522691-0058-45C3-93E8-B6157CC9D7B2}">
      <dgm:prSet/>
      <dgm:spPr/>
      <dgm:t>
        <a:bodyPr/>
        <a:lstStyle/>
        <a:p>
          <a:endParaRPr lang="en-US"/>
        </a:p>
      </dgm:t>
    </dgm:pt>
    <dgm:pt modelId="{A7AC23A6-8DA5-488E-9952-B3F48C9FD0C6}" type="sibTrans" cxnId="{74522691-0058-45C3-93E8-B6157CC9D7B2}">
      <dgm:prSet/>
      <dgm:spPr/>
      <dgm:t>
        <a:bodyPr/>
        <a:lstStyle/>
        <a:p>
          <a:endParaRPr lang="en-US"/>
        </a:p>
      </dgm:t>
    </dgm:pt>
    <dgm:pt modelId="{581B16C5-2DA9-444D-B90D-383977F0F4B8}">
      <dgm:prSet/>
      <dgm:spPr/>
      <dgm:t>
        <a:bodyPr/>
        <a:lstStyle/>
        <a:p>
          <a:r>
            <a:rPr lang="en-US" dirty="0"/>
            <a:t>Many factors are modifiable at the </a:t>
          </a:r>
          <a:r>
            <a:rPr lang="en-US" dirty="0" err="1"/>
            <a:t>neighbourhood</a:t>
          </a:r>
          <a:r>
            <a:rPr lang="en-US" dirty="0"/>
            <a:t>, community and societal level</a:t>
          </a:r>
        </a:p>
      </dgm:t>
    </dgm:pt>
    <dgm:pt modelId="{B2B2D229-0E69-4E56-8E7C-1A2EBF48F648}" type="parTrans" cxnId="{C71C7B56-5257-4835-9498-1C1026F38608}">
      <dgm:prSet/>
      <dgm:spPr/>
      <dgm:t>
        <a:bodyPr/>
        <a:lstStyle/>
        <a:p>
          <a:endParaRPr lang="en-US"/>
        </a:p>
      </dgm:t>
    </dgm:pt>
    <dgm:pt modelId="{381AAD4F-0330-41F3-9E80-3E8F675F7CC8}" type="sibTrans" cxnId="{C71C7B56-5257-4835-9498-1C1026F38608}">
      <dgm:prSet/>
      <dgm:spPr/>
      <dgm:t>
        <a:bodyPr/>
        <a:lstStyle/>
        <a:p>
          <a:endParaRPr lang="en-US"/>
        </a:p>
      </dgm:t>
    </dgm:pt>
    <dgm:pt modelId="{B17F314E-C6E5-400D-9061-0E243D0ED4A5}" type="pres">
      <dgm:prSet presAssocID="{41A7D55D-82ED-4E26-98DE-7EF8FBEE7EB2}" presName="diagram" presStyleCnt="0">
        <dgm:presLayoutVars>
          <dgm:chPref val="1"/>
          <dgm:dir/>
          <dgm:animOne val="branch"/>
          <dgm:animLvl val="lvl"/>
          <dgm:resizeHandles val="exact"/>
        </dgm:presLayoutVars>
      </dgm:prSet>
      <dgm:spPr/>
    </dgm:pt>
    <dgm:pt modelId="{2B2FCB53-E685-4A4B-8AD7-924F9327EB00}" type="pres">
      <dgm:prSet presAssocID="{AC850222-EFC5-4D59-A130-8CA49479068B}" presName="root1" presStyleCnt="0"/>
      <dgm:spPr/>
    </dgm:pt>
    <dgm:pt modelId="{E8476F8F-EC41-4E88-9F13-61DF34DB5E03}" type="pres">
      <dgm:prSet presAssocID="{AC850222-EFC5-4D59-A130-8CA49479068B}" presName="LevelOneTextNode" presStyleLbl="node0" presStyleIdx="0" presStyleCnt="3">
        <dgm:presLayoutVars>
          <dgm:chPref val="3"/>
        </dgm:presLayoutVars>
      </dgm:prSet>
      <dgm:spPr/>
    </dgm:pt>
    <dgm:pt modelId="{9B66C69E-EA36-4A88-ABBB-F21B59EE373C}" type="pres">
      <dgm:prSet presAssocID="{AC850222-EFC5-4D59-A130-8CA49479068B}" presName="level2hierChild" presStyleCnt="0"/>
      <dgm:spPr/>
    </dgm:pt>
    <dgm:pt modelId="{1360FC71-B85B-4279-BFAA-5ECB69A6E222}" type="pres">
      <dgm:prSet presAssocID="{5C937DDE-8CA2-4EBB-9EDD-96DB00291C7A}" presName="root1" presStyleCnt="0"/>
      <dgm:spPr/>
    </dgm:pt>
    <dgm:pt modelId="{FD83AF81-64B4-4348-9626-DE5FA7A49EAB}" type="pres">
      <dgm:prSet presAssocID="{5C937DDE-8CA2-4EBB-9EDD-96DB00291C7A}" presName="LevelOneTextNode" presStyleLbl="node0" presStyleIdx="1" presStyleCnt="3">
        <dgm:presLayoutVars>
          <dgm:chPref val="3"/>
        </dgm:presLayoutVars>
      </dgm:prSet>
      <dgm:spPr/>
    </dgm:pt>
    <dgm:pt modelId="{D2175F2E-1E56-4C5F-8A40-4F1893702C9C}" type="pres">
      <dgm:prSet presAssocID="{5C937DDE-8CA2-4EBB-9EDD-96DB00291C7A}" presName="level2hierChild" presStyleCnt="0"/>
      <dgm:spPr/>
    </dgm:pt>
    <dgm:pt modelId="{D40B7014-606D-4EFF-8741-BDF74FD6FB70}" type="pres">
      <dgm:prSet presAssocID="{C3E277AE-C3DF-4AC3-A9A9-6BE6E8BD849E}" presName="conn2-1" presStyleLbl="parChTrans1D2" presStyleIdx="0" presStyleCnt="3"/>
      <dgm:spPr/>
    </dgm:pt>
    <dgm:pt modelId="{85AE00C3-DDF1-4F3F-95A2-35C2D333D5F7}" type="pres">
      <dgm:prSet presAssocID="{C3E277AE-C3DF-4AC3-A9A9-6BE6E8BD849E}" presName="connTx" presStyleLbl="parChTrans1D2" presStyleIdx="0" presStyleCnt="3"/>
      <dgm:spPr/>
    </dgm:pt>
    <dgm:pt modelId="{0DBA40E4-E26D-4F4E-BCE9-9E6704B12271}" type="pres">
      <dgm:prSet presAssocID="{9F6FF607-9E26-4139-B705-DB6A821DE80F}" presName="root2" presStyleCnt="0"/>
      <dgm:spPr/>
    </dgm:pt>
    <dgm:pt modelId="{EF68E489-9F08-4363-8BD1-6A054D0F8D6D}" type="pres">
      <dgm:prSet presAssocID="{9F6FF607-9E26-4139-B705-DB6A821DE80F}" presName="LevelTwoTextNode" presStyleLbl="node2" presStyleIdx="0" presStyleCnt="3">
        <dgm:presLayoutVars>
          <dgm:chPref val="3"/>
        </dgm:presLayoutVars>
      </dgm:prSet>
      <dgm:spPr/>
    </dgm:pt>
    <dgm:pt modelId="{633876F8-4442-482C-AB0E-DB6EF2CEBFF0}" type="pres">
      <dgm:prSet presAssocID="{9F6FF607-9E26-4139-B705-DB6A821DE80F}" presName="level3hierChild" presStyleCnt="0"/>
      <dgm:spPr/>
    </dgm:pt>
    <dgm:pt modelId="{9366EE35-DD10-496B-99A0-212982719ECF}" type="pres">
      <dgm:prSet presAssocID="{D5A3319C-5995-4265-A256-09A351A1B3D7}" presName="conn2-1" presStyleLbl="parChTrans1D2" presStyleIdx="1" presStyleCnt="3"/>
      <dgm:spPr/>
    </dgm:pt>
    <dgm:pt modelId="{167CC3D5-B921-423C-BB54-B3F51CB70187}" type="pres">
      <dgm:prSet presAssocID="{D5A3319C-5995-4265-A256-09A351A1B3D7}" presName="connTx" presStyleLbl="parChTrans1D2" presStyleIdx="1" presStyleCnt="3"/>
      <dgm:spPr/>
    </dgm:pt>
    <dgm:pt modelId="{17330785-E2F1-4949-B8C1-BB35B309182E}" type="pres">
      <dgm:prSet presAssocID="{95B93CFE-DD9E-4BEE-B099-27304CB51703}" presName="root2" presStyleCnt="0"/>
      <dgm:spPr/>
    </dgm:pt>
    <dgm:pt modelId="{6016C75C-31FA-4888-8B41-7547A684AC62}" type="pres">
      <dgm:prSet presAssocID="{95B93CFE-DD9E-4BEE-B099-27304CB51703}" presName="LevelTwoTextNode" presStyleLbl="node2" presStyleIdx="1" presStyleCnt="3">
        <dgm:presLayoutVars>
          <dgm:chPref val="3"/>
        </dgm:presLayoutVars>
      </dgm:prSet>
      <dgm:spPr/>
    </dgm:pt>
    <dgm:pt modelId="{49A35242-CFEA-4589-B807-504E7C42A48E}" type="pres">
      <dgm:prSet presAssocID="{95B93CFE-DD9E-4BEE-B099-27304CB51703}" presName="level3hierChild" presStyleCnt="0"/>
      <dgm:spPr/>
    </dgm:pt>
    <dgm:pt modelId="{CA4BFE5C-C69E-4FD2-9C99-DAC5BEA25E7F}" type="pres">
      <dgm:prSet presAssocID="{DCB50E75-4D4A-4812-AE6A-C05DBB7EC1B7}" presName="conn2-1" presStyleLbl="parChTrans1D2" presStyleIdx="2" presStyleCnt="3"/>
      <dgm:spPr/>
    </dgm:pt>
    <dgm:pt modelId="{49FEF66F-9CED-4548-95A1-5B1C09F27F0D}" type="pres">
      <dgm:prSet presAssocID="{DCB50E75-4D4A-4812-AE6A-C05DBB7EC1B7}" presName="connTx" presStyleLbl="parChTrans1D2" presStyleIdx="2" presStyleCnt="3"/>
      <dgm:spPr/>
    </dgm:pt>
    <dgm:pt modelId="{8C3FA7BF-C9D2-4BB1-8EB6-A8760B678939}" type="pres">
      <dgm:prSet presAssocID="{6FF9D2AB-C730-459B-AB18-3709F0C2CF1B}" presName="root2" presStyleCnt="0"/>
      <dgm:spPr/>
    </dgm:pt>
    <dgm:pt modelId="{066E8744-C05B-4020-A78E-D5DD9CE87CEF}" type="pres">
      <dgm:prSet presAssocID="{6FF9D2AB-C730-459B-AB18-3709F0C2CF1B}" presName="LevelTwoTextNode" presStyleLbl="node2" presStyleIdx="2" presStyleCnt="3">
        <dgm:presLayoutVars>
          <dgm:chPref val="3"/>
        </dgm:presLayoutVars>
      </dgm:prSet>
      <dgm:spPr/>
    </dgm:pt>
    <dgm:pt modelId="{8DA9B41A-F47E-416E-B80B-5EDBD949F279}" type="pres">
      <dgm:prSet presAssocID="{6FF9D2AB-C730-459B-AB18-3709F0C2CF1B}" presName="level3hierChild" presStyleCnt="0"/>
      <dgm:spPr/>
    </dgm:pt>
    <dgm:pt modelId="{2E1E1A49-8363-4408-84BE-1182C2421110}" type="pres">
      <dgm:prSet presAssocID="{581B16C5-2DA9-444D-B90D-383977F0F4B8}" presName="root1" presStyleCnt="0"/>
      <dgm:spPr/>
    </dgm:pt>
    <dgm:pt modelId="{20E5E7AA-3526-4768-B43E-C703F0AD00AA}" type="pres">
      <dgm:prSet presAssocID="{581B16C5-2DA9-444D-B90D-383977F0F4B8}" presName="LevelOneTextNode" presStyleLbl="node0" presStyleIdx="2" presStyleCnt="3">
        <dgm:presLayoutVars>
          <dgm:chPref val="3"/>
        </dgm:presLayoutVars>
      </dgm:prSet>
      <dgm:spPr/>
    </dgm:pt>
    <dgm:pt modelId="{20A08A35-DBCB-4478-9DEC-D3D3639FE303}" type="pres">
      <dgm:prSet presAssocID="{581B16C5-2DA9-444D-B90D-383977F0F4B8}" presName="level2hierChild" presStyleCnt="0"/>
      <dgm:spPr/>
    </dgm:pt>
  </dgm:ptLst>
  <dgm:cxnLst>
    <dgm:cxn modelId="{FAD38500-9EB9-4F3A-B8FF-FA7E8DC9093E}" type="presOf" srcId="{95B93CFE-DD9E-4BEE-B099-27304CB51703}" destId="{6016C75C-31FA-4888-8B41-7547A684AC62}" srcOrd="0" destOrd="0" presId="urn:microsoft.com/office/officeart/2005/8/layout/hierarchy2"/>
    <dgm:cxn modelId="{1377F003-7033-4830-BF2D-1901B6B6533E}" type="presOf" srcId="{D5A3319C-5995-4265-A256-09A351A1B3D7}" destId="{167CC3D5-B921-423C-BB54-B3F51CB70187}" srcOrd="1" destOrd="0" presId="urn:microsoft.com/office/officeart/2005/8/layout/hierarchy2"/>
    <dgm:cxn modelId="{C70CC319-A775-488E-BA4A-B2233B3856C3}" type="presOf" srcId="{AC850222-EFC5-4D59-A130-8CA49479068B}" destId="{E8476F8F-EC41-4E88-9F13-61DF34DB5E03}" srcOrd="0" destOrd="0" presId="urn:microsoft.com/office/officeart/2005/8/layout/hierarchy2"/>
    <dgm:cxn modelId="{073D3C2E-2C46-4793-986A-584FDA765CAE}" type="presOf" srcId="{DCB50E75-4D4A-4812-AE6A-C05DBB7EC1B7}" destId="{49FEF66F-9CED-4548-95A1-5B1C09F27F0D}" srcOrd="1" destOrd="0" presId="urn:microsoft.com/office/officeart/2005/8/layout/hierarchy2"/>
    <dgm:cxn modelId="{533D9E35-299C-4458-A65E-C75DAF87B842}" type="presOf" srcId="{C3E277AE-C3DF-4AC3-A9A9-6BE6E8BD849E}" destId="{D40B7014-606D-4EFF-8741-BDF74FD6FB70}" srcOrd="0" destOrd="0" presId="urn:microsoft.com/office/officeart/2005/8/layout/hierarchy2"/>
    <dgm:cxn modelId="{3E232C3B-3F0C-4B97-8B30-08741811B1A4}" type="presOf" srcId="{D5A3319C-5995-4265-A256-09A351A1B3D7}" destId="{9366EE35-DD10-496B-99A0-212982719ECF}" srcOrd="0" destOrd="0" presId="urn:microsoft.com/office/officeart/2005/8/layout/hierarchy2"/>
    <dgm:cxn modelId="{A2645549-3FA2-46BE-93B1-07FC17018CD1}" type="presOf" srcId="{DCB50E75-4D4A-4812-AE6A-C05DBB7EC1B7}" destId="{CA4BFE5C-C69E-4FD2-9C99-DAC5BEA25E7F}" srcOrd="0" destOrd="0" presId="urn:microsoft.com/office/officeart/2005/8/layout/hierarchy2"/>
    <dgm:cxn modelId="{5520E76A-1A9C-4128-8B08-547B6C7D1E0E}" srcId="{41A7D55D-82ED-4E26-98DE-7EF8FBEE7EB2}" destId="{5C937DDE-8CA2-4EBB-9EDD-96DB00291C7A}" srcOrd="1" destOrd="0" parTransId="{8C252926-2EA2-46D3-917E-49DA54D8B4A0}" sibTransId="{4499B4AE-68FC-4A0D-AFD6-87BC7212F9C3}"/>
    <dgm:cxn modelId="{80180A4D-AD4F-4644-8218-6CE8D889A19E}" type="presOf" srcId="{6FF9D2AB-C730-459B-AB18-3709F0C2CF1B}" destId="{066E8744-C05B-4020-A78E-D5DD9CE87CEF}" srcOrd="0" destOrd="0" presId="urn:microsoft.com/office/officeart/2005/8/layout/hierarchy2"/>
    <dgm:cxn modelId="{0275D36F-E552-4EE4-ADF8-00015797ACA6}" type="presOf" srcId="{C3E277AE-C3DF-4AC3-A9A9-6BE6E8BD849E}" destId="{85AE00C3-DDF1-4F3F-95A2-35C2D333D5F7}" srcOrd="1" destOrd="0" presId="urn:microsoft.com/office/officeart/2005/8/layout/hierarchy2"/>
    <dgm:cxn modelId="{C71C7B56-5257-4835-9498-1C1026F38608}" srcId="{41A7D55D-82ED-4E26-98DE-7EF8FBEE7EB2}" destId="{581B16C5-2DA9-444D-B90D-383977F0F4B8}" srcOrd="2" destOrd="0" parTransId="{B2B2D229-0E69-4E56-8E7C-1A2EBF48F648}" sibTransId="{381AAD4F-0330-41F3-9E80-3E8F675F7CC8}"/>
    <dgm:cxn modelId="{9E3AB25A-EFC0-458D-817D-5912241D1FE1}" srcId="{5C937DDE-8CA2-4EBB-9EDD-96DB00291C7A}" destId="{9F6FF607-9E26-4139-B705-DB6A821DE80F}" srcOrd="0" destOrd="0" parTransId="{C3E277AE-C3DF-4AC3-A9A9-6BE6E8BD849E}" sibTransId="{2274EBEE-EEEB-47F2-923F-B853BA3BF3CB}"/>
    <dgm:cxn modelId="{4067CE80-DA9C-4DE6-9F35-E7D8344C0B87}" type="presOf" srcId="{9F6FF607-9E26-4139-B705-DB6A821DE80F}" destId="{EF68E489-9F08-4363-8BD1-6A054D0F8D6D}" srcOrd="0" destOrd="0" presId="urn:microsoft.com/office/officeart/2005/8/layout/hierarchy2"/>
    <dgm:cxn modelId="{C51A1085-5A18-4059-9F4F-CE0759FBC7E0}" srcId="{41A7D55D-82ED-4E26-98DE-7EF8FBEE7EB2}" destId="{AC850222-EFC5-4D59-A130-8CA49479068B}" srcOrd="0" destOrd="0" parTransId="{1D57DBF3-5E20-4F4B-AF79-EA64CC4E2BA7}" sibTransId="{EACED495-A456-4D4F-A6B1-1966F2CA3D1A}"/>
    <dgm:cxn modelId="{74522691-0058-45C3-93E8-B6157CC9D7B2}" srcId="{5C937DDE-8CA2-4EBB-9EDD-96DB00291C7A}" destId="{6FF9D2AB-C730-459B-AB18-3709F0C2CF1B}" srcOrd="2" destOrd="0" parTransId="{DCB50E75-4D4A-4812-AE6A-C05DBB7EC1B7}" sibTransId="{A7AC23A6-8DA5-488E-9952-B3F48C9FD0C6}"/>
    <dgm:cxn modelId="{57A44FBF-96D8-48F1-A6D8-63544F662E0A}" type="presOf" srcId="{5C937DDE-8CA2-4EBB-9EDD-96DB00291C7A}" destId="{FD83AF81-64B4-4348-9626-DE5FA7A49EAB}" srcOrd="0" destOrd="0" presId="urn:microsoft.com/office/officeart/2005/8/layout/hierarchy2"/>
    <dgm:cxn modelId="{31A204E5-7A14-4480-80A2-94C5D1306275}" type="presOf" srcId="{41A7D55D-82ED-4E26-98DE-7EF8FBEE7EB2}" destId="{B17F314E-C6E5-400D-9061-0E243D0ED4A5}" srcOrd="0" destOrd="0" presId="urn:microsoft.com/office/officeart/2005/8/layout/hierarchy2"/>
    <dgm:cxn modelId="{9446F7FA-BDA0-4FC6-85BA-C777A6A671FF}" srcId="{5C937DDE-8CA2-4EBB-9EDD-96DB00291C7A}" destId="{95B93CFE-DD9E-4BEE-B099-27304CB51703}" srcOrd="1" destOrd="0" parTransId="{D5A3319C-5995-4265-A256-09A351A1B3D7}" sibTransId="{8632F534-712A-4180-B4FB-06345F1BE8AF}"/>
    <dgm:cxn modelId="{772816FB-7515-49AF-8074-A179909426BF}" type="presOf" srcId="{581B16C5-2DA9-444D-B90D-383977F0F4B8}" destId="{20E5E7AA-3526-4768-B43E-C703F0AD00AA}" srcOrd="0" destOrd="0" presId="urn:microsoft.com/office/officeart/2005/8/layout/hierarchy2"/>
    <dgm:cxn modelId="{6352DA99-470A-4F2F-B009-B4171844E11B}" type="presParOf" srcId="{B17F314E-C6E5-400D-9061-0E243D0ED4A5}" destId="{2B2FCB53-E685-4A4B-8AD7-924F9327EB00}" srcOrd="0" destOrd="0" presId="urn:microsoft.com/office/officeart/2005/8/layout/hierarchy2"/>
    <dgm:cxn modelId="{13885FFE-D6D2-48FA-A6DF-B624ED8BB33D}" type="presParOf" srcId="{2B2FCB53-E685-4A4B-8AD7-924F9327EB00}" destId="{E8476F8F-EC41-4E88-9F13-61DF34DB5E03}" srcOrd="0" destOrd="0" presId="urn:microsoft.com/office/officeart/2005/8/layout/hierarchy2"/>
    <dgm:cxn modelId="{FB0555CC-1130-4B0F-8EAE-513FCF43E134}" type="presParOf" srcId="{2B2FCB53-E685-4A4B-8AD7-924F9327EB00}" destId="{9B66C69E-EA36-4A88-ABBB-F21B59EE373C}" srcOrd="1" destOrd="0" presId="urn:microsoft.com/office/officeart/2005/8/layout/hierarchy2"/>
    <dgm:cxn modelId="{EB2F35D4-66A7-4706-93BF-BB2D9C4921B8}" type="presParOf" srcId="{B17F314E-C6E5-400D-9061-0E243D0ED4A5}" destId="{1360FC71-B85B-4279-BFAA-5ECB69A6E222}" srcOrd="1" destOrd="0" presId="urn:microsoft.com/office/officeart/2005/8/layout/hierarchy2"/>
    <dgm:cxn modelId="{DCD144E9-5475-427C-A011-06E6B4F012D2}" type="presParOf" srcId="{1360FC71-B85B-4279-BFAA-5ECB69A6E222}" destId="{FD83AF81-64B4-4348-9626-DE5FA7A49EAB}" srcOrd="0" destOrd="0" presId="urn:microsoft.com/office/officeart/2005/8/layout/hierarchy2"/>
    <dgm:cxn modelId="{A96D04E5-579A-4BCE-91C4-E8CDB5323DB0}" type="presParOf" srcId="{1360FC71-B85B-4279-BFAA-5ECB69A6E222}" destId="{D2175F2E-1E56-4C5F-8A40-4F1893702C9C}" srcOrd="1" destOrd="0" presId="urn:microsoft.com/office/officeart/2005/8/layout/hierarchy2"/>
    <dgm:cxn modelId="{5522F57B-6E0A-4445-A829-EB15F5B984FA}" type="presParOf" srcId="{D2175F2E-1E56-4C5F-8A40-4F1893702C9C}" destId="{D40B7014-606D-4EFF-8741-BDF74FD6FB70}" srcOrd="0" destOrd="0" presId="urn:microsoft.com/office/officeart/2005/8/layout/hierarchy2"/>
    <dgm:cxn modelId="{5D3DD277-AA39-4C08-841C-6F9FEA4B9E7E}" type="presParOf" srcId="{D40B7014-606D-4EFF-8741-BDF74FD6FB70}" destId="{85AE00C3-DDF1-4F3F-95A2-35C2D333D5F7}" srcOrd="0" destOrd="0" presId="urn:microsoft.com/office/officeart/2005/8/layout/hierarchy2"/>
    <dgm:cxn modelId="{E14A3A4E-6FA5-48C3-8B2F-214908880408}" type="presParOf" srcId="{D2175F2E-1E56-4C5F-8A40-4F1893702C9C}" destId="{0DBA40E4-E26D-4F4E-BCE9-9E6704B12271}" srcOrd="1" destOrd="0" presId="urn:microsoft.com/office/officeart/2005/8/layout/hierarchy2"/>
    <dgm:cxn modelId="{C3DE7A7D-0568-4B54-9210-1B3D23EA73AD}" type="presParOf" srcId="{0DBA40E4-E26D-4F4E-BCE9-9E6704B12271}" destId="{EF68E489-9F08-4363-8BD1-6A054D0F8D6D}" srcOrd="0" destOrd="0" presId="urn:microsoft.com/office/officeart/2005/8/layout/hierarchy2"/>
    <dgm:cxn modelId="{2E0D9BB1-9DCA-43D1-8A29-BBE5C1750758}" type="presParOf" srcId="{0DBA40E4-E26D-4F4E-BCE9-9E6704B12271}" destId="{633876F8-4442-482C-AB0E-DB6EF2CEBFF0}" srcOrd="1" destOrd="0" presId="urn:microsoft.com/office/officeart/2005/8/layout/hierarchy2"/>
    <dgm:cxn modelId="{C9F03441-DFBC-4995-BE2D-B6E5A51D0D09}" type="presParOf" srcId="{D2175F2E-1E56-4C5F-8A40-4F1893702C9C}" destId="{9366EE35-DD10-496B-99A0-212982719ECF}" srcOrd="2" destOrd="0" presId="urn:microsoft.com/office/officeart/2005/8/layout/hierarchy2"/>
    <dgm:cxn modelId="{2916B333-335B-4DF2-B0FD-4F5C4CF398E6}" type="presParOf" srcId="{9366EE35-DD10-496B-99A0-212982719ECF}" destId="{167CC3D5-B921-423C-BB54-B3F51CB70187}" srcOrd="0" destOrd="0" presId="urn:microsoft.com/office/officeart/2005/8/layout/hierarchy2"/>
    <dgm:cxn modelId="{45AF66FB-F184-4AE3-91CD-D40667E8CBB8}" type="presParOf" srcId="{D2175F2E-1E56-4C5F-8A40-4F1893702C9C}" destId="{17330785-E2F1-4949-B8C1-BB35B309182E}" srcOrd="3" destOrd="0" presId="urn:microsoft.com/office/officeart/2005/8/layout/hierarchy2"/>
    <dgm:cxn modelId="{EF8B7D21-4C8A-41B9-8561-49138779F052}" type="presParOf" srcId="{17330785-E2F1-4949-B8C1-BB35B309182E}" destId="{6016C75C-31FA-4888-8B41-7547A684AC62}" srcOrd="0" destOrd="0" presId="urn:microsoft.com/office/officeart/2005/8/layout/hierarchy2"/>
    <dgm:cxn modelId="{8CD0CE1F-A66B-4D2F-B5B5-E76D34F4C111}" type="presParOf" srcId="{17330785-E2F1-4949-B8C1-BB35B309182E}" destId="{49A35242-CFEA-4589-B807-504E7C42A48E}" srcOrd="1" destOrd="0" presId="urn:microsoft.com/office/officeart/2005/8/layout/hierarchy2"/>
    <dgm:cxn modelId="{2F7EAA02-5D42-42FD-9A65-D0A47B6E33D9}" type="presParOf" srcId="{D2175F2E-1E56-4C5F-8A40-4F1893702C9C}" destId="{CA4BFE5C-C69E-4FD2-9C99-DAC5BEA25E7F}" srcOrd="4" destOrd="0" presId="urn:microsoft.com/office/officeart/2005/8/layout/hierarchy2"/>
    <dgm:cxn modelId="{EBFC89FD-D389-49E4-837E-1D897B9BECA3}" type="presParOf" srcId="{CA4BFE5C-C69E-4FD2-9C99-DAC5BEA25E7F}" destId="{49FEF66F-9CED-4548-95A1-5B1C09F27F0D}" srcOrd="0" destOrd="0" presId="urn:microsoft.com/office/officeart/2005/8/layout/hierarchy2"/>
    <dgm:cxn modelId="{3EA7721B-2786-4B76-8704-A9DE299C54A4}" type="presParOf" srcId="{D2175F2E-1E56-4C5F-8A40-4F1893702C9C}" destId="{8C3FA7BF-C9D2-4BB1-8EB6-A8760B678939}" srcOrd="5" destOrd="0" presId="urn:microsoft.com/office/officeart/2005/8/layout/hierarchy2"/>
    <dgm:cxn modelId="{79D25302-58F1-407E-8199-9123C1DE6CDA}" type="presParOf" srcId="{8C3FA7BF-C9D2-4BB1-8EB6-A8760B678939}" destId="{066E8744-C05B-4020-A78E-D5DD9CE87CEF}" srcOrd="0" destOrd="0" presId="urn:microsoft.com/office/officeart/2005/8/layout/hierarchy2"/>
    <dgm:cxn modelId="{A9EE4CF1-7C99-451C-8168-11D77763EAC1}" type="presParOf" srcId="{8C3FA7BF-C9D2-4BB1-8EB6-A8760B678939}" destId="{8DA9B41A-F47E-416E-B80B-5EDBD949F279}" srcOrd="1" destOrd="0" presId="urn:microsoft.com/office/officeart/2005/8/layout/hierarchy2"/>
    <dgm:cxn modelId="{0583D806-C338-4A89-A8BA-A86D6E112F92}" type="presParOf" srcId="{B17F314E-C6E5-400D-9061-0E243D0ED4A5}" destId="{2E1E1A49-8363-4408-84BE-1182C2421110}" srcOrd="2" destOrd="0" presId="urn:microsoft.com/office/officeart/2005/8/layout/hierarchy2"/>
    <dgm:cxn modelId="{7A275B91-EF90-4DFB-B846-F5187C943B74}" type="presParOf" srcId="{2E1E1A49-8363-4408-84BE-1182C2421110}" destId="{20E5E7AA-3526-4768-B43E-C703F0AD00AA}" srcOrd="0" destOrd="0" presId="urn:microsoft.com/office/officeart/2005/8/layout/hierarchy2"/>
    <dgm:cxn modelId="{7D0B00ED-2F30-49B2-84FA-A5C22AD3BF62}" type="presParOf" srcId="{2E1E1A49-8363-4408-84BE-1182C2421110}" destId="{20A08A35-DBCB-4478-9DEC-D3D3639FE303}"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28E852-2DE2-4E16-885D-A6DB78E311F6}" type="doc">
      <dgm:prSet loTypeId="urn:microsoft.com/office/officeart/2005/8/layout/matrix3" loCatId="matrix" qsTypeId="urn:microsoft.com/office/officeart/2005/8/quickstyle/simple1" qsCatId="simple" csTypeId="urn:microsoft.com/office/officeart/2005/8/colors/colorful2" csCatId="colorful" phldr="1"/>
      <dgm:spPr/>
      <dgm:t>
        <a:bodyPr/>
        <a:lstStyle/>
        <a:p>
          <a:endParaRPr lang="en-US"/>
        </a:p>
      </dgm:t>
    </dgm:pt>
    <dgm:pt modelId="{93442668-A68C-4664-A580-31DF07114D33}">
      <dgm:prSet/>
      <dgm:spPr/>
      <dgm:t>
        <a:bodyPr/>
        <a:lstStyle/>
        <a:p>
          <a:r>
            <a:rPr lang="en-US" dirty="0"/>
            <a:t>Ability to effectively communicate messages influences how the public and key decision makers think about health, the </a:t>
          </a:r>
          <a:r>
            <a:rPr lang="en-US" dirty="0" err="1"/>
            <a:t>SDoH</a:t>
          </a:r>
          <a:r>
            <a:rPr lang="en-US" dirty="0"/>
            <a:t> and health equity</a:t>
          </a:r>
        </a:p>
      </dgm:t>
    </dgm:pt>
    <dgm:pt modelId="{E753C47F-EBA3-41BF-84CA-3C0C9F9F4252}" type="parTrans" cxnId="{502C8EA6-63B7-4C76-88B2-4305A1473246}">
      <dgm:prSet/>
      <dgm:spPr/>
      <dgm:t>
        <a:bodyPr/>
        <a:lstStyle/>
        <a:p>
          <a:endParaRPr lang="en-US"/>
        </a:p>
      </dgm:t>
    </dgm:pt>
    <dgm:pt modelId="{6AF7844F-42C1-4CFA-982B-D8DC23C6A33F}" type="sibTrans" cxnId="{502C8EA6-63B7-4C76-88B2-4305A1473246}">
      <dgm:prSet/>
      <dgm:spPr/>
      <dgm:t>
        <a:bodyPr/>
        <a:lstStyle/>
        <a:p>
          <a:endParaRPr lang="en-US"/>
        </a:p>
      </dgm:t>
    </dgm:pt>
    <dgm:pt modelId="{27625FBC-44DE-45F0-9FB6-697B16AC335F}">
      <dgm:prSet/>
      <dgm:spPr/>
      <dgm:t>
        <a:bodyPr/>
        <a:lstStyle/>
        <a:p>
          <a:r>
            <a:rPr lang="en-US" dirty="0" err="1"/>
            <a:t>SDoH</a:t>
          </a:r>
          <a:r>
            <a:rPr lang="en-US" dirty="0"/>
            <a:t>:</a:t>
          </a:r>
        </a:p>
      </dgm:t>
    </dgm:pt>
    <dgm:pt modelId="{A73008A3-B2D5-4012-A816-DC4B5F0F5A37}" type="parTrans" cxnId="{B6A67FD0-74E3-4EDE-86C7-0240A81B45F3}">
      <dgm:prSet/>
      <dgm:spPr/>
      <dgm:t>
        <a:bodyPr/>
        <a:lstStyle/>
        <a:p>
          <a:endParaRPr lang="en-US"/>
        </a:p>
      </dgm:t>
    </dgm:pt>
    <dgm:pt modelId="{2E71FDF8-8821-4238-BF52-AC3D57B954F9}" type="sibTrans" cxnId="{B6A67FD0-74E3-4EDE-86C7-0240A81B45F3}">
      <dgm:prSet/>
      <dgm:spPr/>
      <dgm:t>
        <a:bodyPr/>
        <a:lstStyle/>
        <a:p>
          <a:endParaRPr lang="en-US"/>
        </a:p>
      </dgm:t>
    </dgm:pt>
    <dgm:pt modelId="{F80A412B-BE02-4C4E-A50D-E744ADEEDA95}">
      <dgm:prSet/>
      <dgm:spPr/>
      <dgm:t>
        <a:bodyPr/>
        <a:lstStyle/>
        <a:p>
          <a:r>
            <a:rPr lang="en-US" dirty="0"/>
            <a:t>Opportunities for better health begin where we live,, learn work and play.  </a:t>
          </a:r>
        </a:p>
      </dgm:t>
    </dgm:pt>
    <dgm:pt modelId="{979B41DB-1020-4954-92A4-6E3244458FD8}" type="parTrans" cxnId="{08A8A808-8CF8-4606-8ADB-1C77C8AFADA9}">
      <dgm:prSet/>
      <dgm:spPr/>
      <dgm:t>
        <a:bodyPr/>
        <a:lstStyle/>
        <a:p>
          <a:endParaRPr lang="en-US"/>
        </a:p>
      </dgm:t>
    </dgm:pt>
    <dgm:pt modelId="{12F9F813-714E-4964-9928-35AD4FCF9C04}" type="sibTrans" cxnId="{08A8A808-8CF8-4606-8ADB-1C77C8AFADA9}">
      <dgm:prSet/>
      <dgm:spPr/>
      <dgm:t>
        <a:bodyPr/>
        <a:lstStyle/>
        <a:p>
          <a:endParaRPr lang="en-US"/>
        </a:p>
      </dgm:t>
    </dgm:pt>
    <dgm:pt modelId="{8C63ED7F-5DB2-409A-BF52-DA79F8225750}">
      <dgm:prSet/>
      <dgm:spPr/>
      <dgm:t>
        <a:bodyPr/>
        <a:lstStyle/>
        <a:p>
          <a:r>
            <a:rPr lang="en-US" dirty="0"/>
            <a:t>All people should have the opportunity to make the choices that allow them to live a long, healthy life, regardless of income</a:t>
          </a:r>
        </a:p>
      </dgm:t>
    </dgm:pt>
    <dgm:pt modelId="{939FCB95-F763-4CDF-A7A9-F5A9F4D68565}" type="parTrans" cxnId="{AC0E9C51-EA69-4717-AF9E-78B83EF0EAB1}">
      <dgm:prSet/>
      <dgm:spPr/>
      <dgm:t>
        <a:bodyPr/>
        <a:lstStyle/>
        <a:p>
          <a:endParaRPr lang="en-US"/>
        </a:p>
      </dgm:t>
    </dgm:pt>
    <dgm:pt modelId="{4F107457-58E3-4E12-8F0F-3C0213B5F5EA}" type="sibTrans" cxnId="{AC0E9C51-EA69-4717-AF9E-78B83EF0EAB1}">
      <dgm:prSet/>
      <dgm:spPr/>
      <dgm:t>
        <a:bodyPr/>
        <a:lstStyle/>
        <a:p>
          <a:endParaRPr lang="en-US"/>
        </a:p>
      </dgm:t>
    </dgm:pt>
    <dgm:pt modelId="{E13E9511-B09F-4A4F-86C9-F31297036B47}">
      <dgm:prSet/>
      <dgm:spPr/>
      <dgm:t>
        <a:bodyPr anchor="t"/>
        <a:lstStyle/>
        <a:p>
          <a:pPr algn="l"/>
          <a:r>
            <a:rPr lang="en-US"/>
            <a:t>Addressing Health Inequity</a:t>
          </a:r>
          <a:endParaRPr lang="en-US" dirty="0"/>
        </a:p>
      </dgm:t>
    </dgm:pt>
    <dgm:pt modelId="{B3C1EEB0-E40C-4DC0-8F7C-F16344326D92}" type="parTrans" cxnId="{B65405E9-3247-4F19-B7F8-B909F6AAFC93}">
      <dgm:prSet/>
      <dgm:spPr/>
      <dgm:t>
        <a:bodyPr/>
        <a:lstStyle/>
        <a:p>
          <a:endParaRPr lang="en-US"/>
        </a:p>
      </dgm:t>
    </dgm:pt>
    <dgm:pt modelId="{EDE5B698-4442-4F6D-88F8-B49C94F26CFE}" type="sibTrans" cxnId="{B65405E9-3247-4F19-B7F8-B909F6AAFC93}">
      <dgm:prSet/>
      <dgm:spPr/>
      <dgm:t>
        <a:bodyPr/>
        <a:lstStyle/>
        <a:p>
          <a:endParaRPr lang="en-US"/>
        </a:p>
      </dgm:t>
    </dgm:pt>
    <dgm:pt modelId="{DB3B3924-D442-4A42-A204-456385814AA5}">
      <dgm:prSet/>
      <dgm:spPr/>
      <dgm:t>
        <a:bodyPr anchor="t"/>
        <a:lstStyle/>
        <a:p>
          <a:pPr algn="l"/>
          <a:r>
            <a:rPr lang="en-US" dirty="0"/>
            <a:t>Vulnerable Groups/Priority Populations</a:t>
          </a:r>
        </a:p>
      </dgm:t>
    </dgm:pt>
    <dgm:pt modelId="{51F8B13F-2494-4CD6-8023-EB474A349257}" type="parTrans" cxnId="{D8BEE5A6-953D-4FF3-9828-61428159BD3F}">
      <dgm:prSet/>
      <dgm:spPr/>
      <dgm:t>
        <a:bodyPr/>
        <a:lstStyle/>
        <a:p>
          <a:endParaRPr lang="en-US"/>
        </a:p>
      </dgm:t>
    </dgm:pt>
    <dgm:pt modelId="{965DEC74-1E66-48B0-94E8-C214A7558BCE}" type="sibTrans" cxnId="{D8BEE5A6-953D-4FF3-9828-61428159BD3F}">
      <dgm:prSet/>
      <dgm:spPr/>
      <dgm:t>
        <a:bodyPr/>
        <a:lstStyle/>
        <a:p>
          <a:endParaRPr lang="en-US"/>
        </a:p>
      </dgm:t>
    </dgm:pt>
    <dgm:pt modelId="{CC08D018-E5E1-4F8A-A377-F036DC15F86A}">
      <dgm:prSet/>
      <dgm:spPr/>
      <dgm:t>
        <a:bodyPr anchor="t"/>
        <a:lstStyle/>
        <a:p>
          <a:pPr algn="l"/>
          <a:r>
            <a:rPr lang="en-US"/>
            <a:t>Giving everyone a fair chance to live a healthy life regardless of their social, economic and environmental circumstances</a:t>
          </a:r>
          <a:endParaRPr lang="en-US" dirty="0"/>
        </a:p>
      </dgm:t>
    </dgm:pt>
    <dgm:pt modelId="{31F930D3-3400-4794-9149-073B8527D9DD}" type="parTrans" cxnId="{A31E1E0A-4B27-454A-947B-E2205EF262AA}">
      <dgm:prSet/>
      <dgm:spPr/>
      <dgm:t>
        <a:bodyPr/>
        <a:lstStyle/>
        <a:p>
          <a:endParaRPr lang="en-US"/>
        </a:p>
      </dgm:t>
    </dgm:pt>
    <dgm:pt modelId="{1B856CB1-973A-4880-93F4-150A1CB23298}" type="sibTrans" cxnId="{A31E1E0A-4B27-454A-947B-E2205EF262AA}">
      <dgm:prSet/>
      <dgm:spPr/>
      <dgm:t>
        <a:bodyPr/>
        <a:lstStyle/>
        <a:p>
          <a:endParaRPr lang="en-US"/>
        </a:p>
      </dgm:t>
    </dgm:pt>
    <dgm:pt modelId="{9A579202-9009-4AC4-A3DF-74B527DD9AB1}">
      <dgm:prSet/>
      <dgm:spPr/>
      <dgm:t>
        <a:bodyPr/>
        <a:lstStyle/>
        <a:p>
          <a:pPr algn="l"/>
          <a:r>
            <a:rPr lang="en-US" dirty="0"/>
            <a:t>People who don’t have the same opportunities to be as healthy as others</a:t>
          </a:r>
        </a:p>
      </dgm:t>
    </dgm:pt>
    <dgm:pt modelId="{AE1400C3-AB7D-4FBF-A68A-258498CADB37}" type="parTrans" cxnId="{922752BE-782D-4124-8C9A-A3EAD2591CE5}">
      <dgm:prSet/>
      <dgm:spPr/>
      <dgm:t>
        <a:bodyPr/>
        <a:lstStyle/>
        <a:p>
          <a:endParaRPr lang="en-US"/>
        </a:p>
      </dgm:t>
    </dgm:pt>
    <dgm:pt modelId="{DEC4B11A-4CF3-479E-AEBA-9AE235448045}" type="sibTrans" cxnId="{922752BE-782D-4124-8C9A-A3EAD2591CE5}">
      <dgm:prSet/>
      <dgm:spPr/>
      <dgm:t>
        <a:bodyPr/>
        <a:lstStyle/>
        <a:p>
          <a:endParaRPr lang="en-US"/>
        </a:p>
      </dgm:t>
    </dgm:pt>
    <dgm:pt modelId="{B5F4EA06-F70B-48C6-80A9-28101EC308BC}">
      <dgm:prSet/>
      <dgm:spPr/>
      <dgm:t>
        <a:bodyPr/>
        <a:lstStyle/>
        <a:p>
          <a:pPr algn="l"/>
          <a:r>
            <a:rPr lang="en-US" dirty="0"/>
            <a:t>People who face significant barriers to better health</a:t>
          </a:r>
        </a:p>
      </dgm:t>
    </dgm:pt>
    <dgm:pt modelId="{D0321999-A221-4A57-8BC1-12B5698EE61B}" type="parTrans" cxnId="{42799E5A-B33E-4DEC-B8E8-349F6E9DD771}">
      <dgm:prSet/>
      <dgm:spPr/>
      <dgm:t>
        <a:bodyPr/>
        <a:lstStyle/>
        <a:p>
          <a:endParaRPr lang="en-US"/>
        </a:p>
      </dgm:t>
    </dgm:pt>
    <dgm:pt modelId="{3516FD73-4AEE-43C7-9289-EAB518F3AB28}" type="sibTrans" cxnId="{42799E5A-B33E-4DEC-B8E8-349F6E9DD771}">
      <dgm:prSet/>
      <dgm:spPr/>
      <dgm:t>
        <a:bodyPr/>
        <a:lstStyle/>
        <a:p>
          <a:endParaRPr lang="en-US"/>
        </a:p>
      </dgm:t>
    </dgm:pt>
    <dgm:pt modelId="{E0D4A289-9C77-4E3D-B7ED-C9F93F7439BB}" type="pres">
      <dgm:prSet presAssocID="{6A28E852-2DE2-4E16-885D-A6DB78E311F6}" presName="matrix" presStyleCnt="0">
        <dgm:presLayoutVars>
          <dgm:chMax val="1"/>
          <dgm:dir/>
          <dgm:resizeHandles val="exact"/>
        </dgm:presLayoutVars>
      </dgm:prSet>
      <dgm:spPr/>
    </dgm:pt>
    <dgm:pt modelId="{45EE56BB-EA48-4279-9525-B26FA77DBA4D}" type="pres">
      <dgm:prSet presAssocID="{6A28E852-2DE2-4E16-885D-A6DB78E311F6}" presName="diamond" presStyleLbl="bgShp" presStyleIdx="0" presStyleCnt="1" custLinFactNeighborX="628" custLinFactNeighborY="-1883"/>
      <dgm:spPr/>
    </dgm:pt>
    <dgm:pt modelId="{389011C3-AD0C-46AC-BCAF-79521C5CCE57}" type="pres">
      <dgm:prSet presAssocID="{6A28E852-2DE2-4E16-885D-A6DB78E311F6}" presName="quad1" presStyleLbl="node1" presStyleIdx="0" presStyleCnt="4" custLinFactNeighborX="48288" custLinFactNeighborY="77956">
        <dgm:presLayoutVars>
          <dgm:chMax val="0"/>
          <dgm:chPref val="0"/>
          <dgm:bulletEnabled val="1"/>
        </dgm:presLayoutVars>
      </dgm:prSet>
      <dgm:spPr/>
    </dgm:pt>
    <dgm:pt modelId="{44C0934B-3FB4-4E5A-9663-C9B371E31196}" type="pres">
      <dgm:prSet presAssocID="{6A28E852-2DE2-4E16-885D-A6DB78E311F6}" presName="quad2" presStyleLbl="node1" presStyleIdx="1" presStyleCnt="4" custLinFactX="-43568" custLinFactNeighborX="-100000" custLinFactNeighborY="-13663">
        <dgm:presLayoutVars>
          <dgm:chMax val="0"/>
          <dgm:chPref val="0"/>
          <dgm:bulletEnabled val="1"/>
        </dgm:presLayoutVars>
      </dgm:prSet>
      <dgm:spPr/>
    </dgm:pt>
    <dgm:pt modelId="{45630346-8349-414C-970F-454A2C871DA8}" type="pres">
      <dgm:prSet presAssocID="{6A28E852-2DE2-4E16-885D-A6DB78E311F6}" presName="quad3" presStyleLbl="node1" presStyleIdx="2" presStyleCnt="4" custLinFactX="29226" custLinFactY="-20277" custLinFactNeighborX="100000" custLinFactNeighborY="-100000">
        <dgm:presLayoutVars>
          <dgm:chMax val="0"/>
          <dgm:chPref val="0"/>
          <dgm:bulletEnabled val="1"/>
        </dgm:presLayoutVars>
      </dgm:prSet>
      <dgm:spPr/>
    </dgm:pt>
    <dgm:pt modelId="{DF41A012-B609-4FDF-8C47-1CC511C2FE93}" type="pres">
      <dgm:prSet presAssocID="{6A28E852-2DE2-4E16-885D-A6DB78E311F6}" presName="quad4" presStyleLbl="node1" presStyleIdx="3" presStyleCnt="4" custLinFactNeighborX="38043" custLinFactNeighborY="24650">
        <dgm:presLayoutVars>
          <dgm:chMax val="0"/>
          <dgm:chPref val="0"/>
          <dgm:bulletEnabled val="1"/>
        </dgm:presLayoutVars>
      </dgm:prSet>
      <dgm:spPr/>
    </dgm:pt>
  </dgm:ptLst>
  <dgm:cxnLst>
    <dgm:cxn modelId="{08A8A808-8CF8-4606-8ADB-1C77C8AFADA9}" srcId="{27625FBC-44DE-45F0-9FB6-697B16AC335F}" destId="{F80A412B-BE02-4C4E-A50D-E744ADEEDA95}" srcOrd="0" destOrd="0" parTransId="{979B41DB-1020-4954-92A4-6E3244458FD8}" sibTransId="{12F9F813-714E-4964-9928-35AD4FCF9C04}"/>
    <dgm:cxn modelId="{A31E1E0A-4B27-454A-947B-E2205EF262AA}" srcId="{E13E9511-B09F-4A4F-86C9-F31297036B47}" destId="{CC08D018-E5E1-4F8A-A377-F036DC15F86A}" srcOrd="0" destOrd="0" parTransId="{31F930D3-3400-4794-9149-073B8527D9DD}" sibTransId="{1B856CB1-973A-4880-93F4-150A1CB23298}"/>
    <dgm:cxn modelId="{1A0F382D-F420-42FE-AF38-E53178BA3917}" type="presOf" srcId="{6A28E852-2DE2-4E16-885D-A6DB78E311F6}" destId="{E0D4A289-9C77-4E3D-B7ED-C9F93F7439BB}" srcOrd="0" destOrd="0" presId="urn:microsoft.com/office/officeart/2005/8/layout/matrix3"/>
    <dgm:cxn modelId="{71A7F544-9B34-44AF-B9AF-B6C19DB6FADC}" type="presOf" srcId="{B5F4EA06-F70B-48C6-80A9-28101EC308BC}" destId="{DF41A012-B609-4FDF-8C47-1CC511C2FE93}" srcOrd="0" destOrd="2" presId="urn:microsoft.com/office/officeart/2005/8/layout/matrix3"/>
    <dgm:cxn modelId="{017C266E-D176-4B76-B68E-E12B1BABC00B}" type="presOf" srcId="{8C63ED7F-5DB2-409A-BF52-DA79F8225750}" destId="{44C0934B-3FB4-4E5A-9663-C9B371E31196}" srcOrd="0" destOrd="2" presId="urn:microsoft.com/office/officeart/2005/8/layout/matrix3"/>
    <dgm:cxn modelId="{AC0E9C51-EA69-4717-AF9E-78B83EF0EAB1}" srcId="{27625FBC-44DE-45F0-9FB6-697B16AC335F}" destId="{8C63ED7F-5DB2-409A-BF52-DA79F8225750}" srcOrd="1" destOrd="0" parTransId="{939FCB95-F763-4CDF-A7A9-F5A9F4D68565}" sibTransId="{4F107457-58E3-4E12-8F0F-3C0213B5F5EA}"/>
    <dgm:cxn modelId="{0A219056-1C74-4CF4-870B-04ABC393BDD9}" type="presOf" srcId="{DB3B3924-D442-4A42-A204-456385814AA5}" destId="{DF41A012-B609-4FDF-8C47-1CC511C2FE93}" srcOrd="0" destOrd="0" presId="urn:microsoft.com/office/officeart/2005/8/layout/matrix3"/>
    <dgm:cxn modelId="{42799E5A-B33E-4DEC-B8E8-349F6E9DD771}" srcId="{DB3B3924-D442-4A42-A204-456385814AA5}" destId="{B5F4EA06-F70B-48C6-80A9-28101EC308BC}" srcOrd="1" destOrd="0" parTransId="{D0321999-A221-4A57-8BC1-12B5698EE61B}" sibTransId="{3516FD73-4AEE-43C7-9289-EAB518F3AB28}"/>
    <dgm:cxn modelId="{1A778086-7330-4885-A099-00D2733D1982}" type="presOf" srcId="{9A579202-9009-4AC4-A3DF-74B527DD9AB1}" destId="{DF41A012-B609-4FDF-8C47-1CC511C2FE93}" srcOrd="0" destOrd="1" presId="urn:microsoft.com/office/officeart/2005/8/layout/matrix3"/>
    <dgm:cxn modelId="{8A61AE9A-C41D-4AA6-B75A-91356094B21A}" type="presOf" srcId="{F80A412B-BE02-4C4E-A50D-E744ADEEDA95}" destId="{44C0934B-3FB4-4E5A-9663-C9B371E31196}" srcOrd="0" destOrd="1" presId="urn:microsoft.com/office/officeart/2005/8/layout/matrix3"/>
    <dgm:cxn modelId="{864141A3-DFF5-4292-8073-D7E445EFE456}" type="presOf" srcId="{27625FBC-44DE-45F0-9FB6-697B16AC335F}" destId="{44C0934B-3FB4-4E5A-9663-C9B371E31196}" srcOrd="0" destOrd="0" presId="urn:microsoft.com/office/officeart/2005/8/layout/matrix3"/>
    <dgm:cxn modelId="{502C8EA6-63B7-4C76-88B2-4305A1473246}" srcId="{6A28E852-2DE2-4E16-885D-A6DB78E311F6}" destId="{93442668-A68C-4664-A580-31DF07114D33}" srcOrd="0" destOrd="0" parTransId="{E753C47F-EBA3-41BF-84CA-3C0C9F9F4252}" sibTransId="{6AF7844F-42C1-4CFA-982B-D8DC23C6A33F}"/>
    <dgm:cxn modelId="{D8BEE5A6-953D-4FF3-9828-61428159BD3F}" srcId="{6A28E852-2DE2-4E16-885D-A6DB78E311F6}" destId="{DB3B3924-D442-4A42-A204-456385814AA5}" srcOrd="3" destOrd="0" parTransId="{51F8B13F-2494-4CD6-8023-EB474A349257}" sibTransId="{965DEC74-1E66-48B0-94E8-C214A7558BCE}"/>
    <dgm:cxn modelId="{7A262AAF-0415-4099-9482-CA4591027865}" type="presOf" srcId="{E13E9511-B09F-4A4F-86C9-F31297036B47}" destId="{45630346-8349-414C-970F-454A2C871DA8}" srcOrd="0" destOrd="0" presId="urn:microsoft.com/office/officeart/2005/8/layout/matrix3"/>
    <dgm:cxn modelId="{922752BE-782D-4124-8C9A-A3EAD2591CE5}" srcId="{DB3B3924-D442-4A42-A204-456385814AA5}" destId="{9A579202-9009-4AC4-A3DF-74B527DD9AB1}" srcOrd="0" destOrd="0" parTransId="{AE1400C3-AB7D-4FBF-A68A-258498CADB37}" sibTransId="{DEC4B11A-4CF3-479E-AEBA-9AE235448045}"/>
    <dgm:cxn modelId="{79A386C8-F3DA-4A79-8DD4-AF624EC8A5D0}" type="presOf" srcId="{93442668-A68C-4664-A580-31DF07114D33}" destId="{389011C3-AD0C-46AC-BCAF-79521C5CCE57}" srcOrd="0" destOrd="0" presId="urn:microsoft.com/office/officeart/2005/8/layout/matrix3"/>
    <dgm:cxn modelId="{B6A67FD0-74E3-4EDE-86C7-0240A81B45F3}" srcId="{6A28E852-2DE2-4E16-885D-A6DB78E311F6}" destId="{27625FBC-44DE-45F0-9FB6-697B16AC335F}" srcOrd="1" destOrd="0" parTransId="{A73008A3-B2D5-4012-A816-DC4B5F0F5A37}" sibTransId="{2E71FDF8-8821-4238-BF52-AC3D57B954F9}"/>
    <dgm:cxn modelId="{823A78DF-7CEC-41FE-9DDC-9F907AF8B1A4}" type="presOf" srcId="{CC08D018-E5E1-4F8A-A377-F036DC15F86A}" destId="{45630346-8349-414C-970F-454A2C871DA8}" srcOrd="0" destOrd="1" presId="urn:microsoft.com/office/officeart/2005/8/layout/matrix3"/>
    <dgm:cxn modelId="{B65405E9-3247-4F19-B7F8-B909F6AAFC93}" srcId="{6A28E852-2DE2-4E16-885D-A6DB78E311F6}" destId="{E13E9511-B09F-4A4F-86C9-F31297036B47}" srcOrd="2" destOrd="0" parTransId="{B3C1EEB0-E40C-4DC0-8F7C-F16344326D92}" sibTransId="{EDE5B698-4442-4F6D-88F8-B49C94F26CFE}"/>
    <dgm:cxn modelId="{1C8A0BCC-8D4C-4A4D-9F25-D4A9E96E748E}" type="presParOf" srcId="{E0D4A289-9C77-4E3D-B7ED-C9F93F7439BB}" destId="{45EE56BB-EA48-4279-9525-B26FA77DBA4D}" srcOrd="0" destOrd="0" presId="urn:microsoft.com/office/officeart/2005/8/layout/matrix3"/>
    <dgm:cxn modelId="{7EC02C14-FEA2-497E-B293-B8AACC824E36}" type="presParOf" srcId="{E0D4A289-9C77-4E3D-B7ED-C9F93F7439BB}" destId="{389011C3-AD0C-46AC-BCAF-79521C5CCE57}" srcOrd="1" destOrd="0" presId="urn:microsoft.com/office/officeart/2005/8/layout/matrix3"/>
    <dgm:cxn modelId="{0F4F90C7-FD51-4C23-BBD2-FDCA4B424391}" type="presParOf" srcId="{E0D4A289-9C77-4E3D-B7ED-C9F93F7439BB}" destId="{44C0934B-3FB4-4E5A-9663-C9B371E31196}" srcOrd="2" destOrd="0" presId="urn:microsoft.com/office/officeart/2005/8/layout/matrix3"/>
    <dgm:cxn modelId="{B51444A8-0CAE-4399-AC7C-98EAB4B592BA}" type="presParOf" srcId="{E0D4A289-9C77-4E3D-B7ED-C9F93F7439BB}" destId="{45630346-8349-414C-970F-454A2C871DA8}" srcOrd="3" destOrd="0" presId="urn:microsoft.com/office/officeart/2005/8/layout/matrix3"/>
    <dgm:cxn modelId="{9875068F-7A05-4703-B45B-911517C2F67F}" type="presParOf" srcId="{E0D4A289-9C77-4E3D-B7ED-C9F93F7439BB}" destId="{DF41A012-B609-4FDF-8C47-1CC511C2FE93}"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608DB2-7F6D-4789-AE0E-DBFBE3DDA87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66AD3A1-8B63-43B1-A0AE-96745635E0F9}">
      <dgm:prSet/>
      <dgm:spPr/>
      <dgm:t>
        <a:bodyPr/>
        <a:lstStyle/>
        <a:p>
          <a:r>
            <a:rPr lang="en-US"/>
            <a:t>Downstream approaches</a:t>
          </a:r>
        </a:p>
      </dgm:t>
    </dgm:pt>
    <dgm:pt modelId="{5ADAE4F3-04AF-457B-B8CD-FC1C9D5C993F}" type="parTrans" cxnId="{C56E0BBD-DD36-4FC3-BB8A-6A9290DA70AC}">
      <dgm:prSet/>
      <dgm:spPr/>
      <dgm:t>
        <a:bodyPr/>
        <a:lstStyle/>
        <a:p>
          <a:endParaRPr lang="en-US"/>
        </a:p>
      </dgm:t>
    </dgm:pt>
    <dgm:pt modelId="{B8000BA9-670C-4C55-95FF-15ED34638E31}" type="sibTrans" cxnId="{C56E0BBD-DD36-4FC3-BB8A-6A9290DA70AC}">
      <dgm:prSet/>
      <dgm:spPr/>
      <dgm:t>
        <a:bodyPr/>
        <a:lstStyle/>
        <a:p>
          <a:endParaRPr lang="en-US"/>
        </a:p>
      </dgm:t>
    </dgm:pt>
    <dgm:pt modelId="{C4D50537-1A01-4431-9D80-12A78B89E6F3}">
      <dgm:prSet/>
      <dgm:spPr/>
      <dgm:t>
        <a:bodyPr/>
        <a:lstStyle/>
        <a:p>
          <a:r>
            <a:rPr lang="en-US"/>
            <a:t>Interventions that address immediate health and social needs of populations</a:t>
          </a:r>
        </a:p>
      </dgm:t>
    </dgm:pt>
    <dgm:pt modelId="{2C719CFB-E2F9-4BDF-B378-FB7D907EC12E}" type="parTrans" cxnId="{08B1F210-15C4-47A5-97FA-72C084057C53}">
      <dgm:prSet/>
      <dgm:spPr/>
      <dgm:t>
        <a:bodyPr/>
        <a:lstStyle/>
        <a:p>
          <a:endParaRPr lang="en-US"/>
        </a:p>
      </dgm:t>
    </dgm:pt>
    <dgm:pt modelId="{DC2F7C92-F142-4AC9-A42D-BC030AAF23D8}" type="sibTrans" cxnId="{08B1F210-15C4-47A5-97FA-72C084057C53}">
      <dgm:prSet/>
      <dgm:spPr/>
      <dgm:t>
        <a:bodyPr/>
        <a:lstStyle/>
        <a:p>
          <a:endParaRPr lang="en-US"/>
        </a:p>
      </dgm:t>
    </dgm:pt>
    <dgm:pt modelId="{00EB0352-BBCE-48A9-AD7A-839CC6890755}">
      <dgm:prSet/>
      <dgm:spPr/>
      <dgm:t>
        <a:bodyPr/>
        <a:lstStyle/>
        <a:p>
          <a:r>
            <a:rPr lang="en-US"/>
            <a:t>Access to and delivery of health services and programs</a:t>
          </a:r>
        </a:p>
      </dgm:t>
    </dgm:pt>
    <dgm:pt modelId="{BC3DC070-2D43-4B04-9DDE-08A55866FD56}" type="parTrans" cxnId="{871A3984-49F9-4F0B-A658-1822771A299E}">
      <dgm:prSet/>
      <dgm:spPr/>
      <dgm:t>
        <a:bodyPr/>
        <a:lstStyle/>
        <a:p>
          <a:endParaRPr lang="en-US"/>
        </a:p>
      </dgm:t>
    </dgm:pt>
    <dgm:pt modelId="{409646EE-E07F-4889-A6D6-9966DACE6415}" type="sibTrans" cxnId="{871A3984-49F9-4F0B-A658-1822771A299E}">
      <dgm:prSet/>
      <dgm:spPr/>
      <dgm:t>
        <a:bodyPr/>
        <a:lstStyle/>
        <a:p>
          <a:endParaRPr lang="en-US"/>
        </a:p>
      </dgm:t>
    </dgm:pt>
    <dgm:pt modelId="{35FA7A59-F4E4-4F4A-8A3C-BC1CAAFDD5FB}">
      <dgm:prSet/>
      <dgm:spPr/>
      <dgm:t>
        <a:bodyPr/>
        <a:lstStyle/>
        <a:p>
          <a:r>
            <a:rPr lang="en-US"/>
            <a:t>Reducing barriers i.e. bus passes</a:t>
          </a:r>
        </a:p>
      </dgm:t>
    </dgm:pt>
    <dgm:pt modelId="{4C587D88-FF9E-4E1D-B27F-447E810A2090}" type="parTrans" cxnId="{4E5E136B-A72A-4A83-8E1A-AC0C42E32F14}">
      <dgm:prSet/>
      <dgm:spPr/>
      <dgm:t>
        <a:bodyPr/>
        <a:lstStyle/>
        <a:p>
          <a:endParaRPr lang="en-US"/>
        </a:p>
      </dgm:t>
    </dgm:pt>
    <dgm:pt modelId="{8DD9816D-9311-4545-9C57-639BCCA06296}" type="sibTrans" cxnId="{4E5E136B-A72A-4A83-8E1A-AC0C42E32F14}">
      <dgm:prSet/>
      <dgm:spPr/>
      <dgm:t>
        <a:bodyPr/>
        <a:lstStyle/>
        <a:p>
          <a:endParaRPr lang="en-US"/>
        </a:p>
      </dgm:t>
    </dgm:pt>
    <dgm:pt modelId="{D66A455C-2B5F-4800-9F7A-F5A36D5EA4A1}">
      <dgm:prSet/>
      <dgm:spPr/>
      <dgm:t>
        <a:bodyPr/>
        <a:lstStyle/>
        <a:p>
          <a:r>
            <a:rPr lang="en-US"/>
            <a:t>Midstream approaches</a:t>
          </a:r>
        </a:p>
      </dgm:t>
    </dgm:pt>
    <dgm:pt modelId="{2C5BBA2F-8AC4-4F52-BDE6-9F0E838B52AB}" type="parTrans" cxnId="{833EBBE9-167C-4572-B01F-36ACCAB8B550}">
      <dgm:prSet/>
      <dgm:spPr/>
      <dgm:t>
        <a:bodyPr/>
        <a:lstStyle/>
        <a:p>
          <a:endParaRPr lang="en-US"/>
        </a:p>
      </dgm:t>
    </dgm:pt>
    <dgm:pt modelId="{D3796751-F445-4F79-A6E5-B00716F64E36}" type="sibTrans" cxnId="{833EBBE9-167C-4572-B01F-36ACCAB8B550}">
      <dgm:prSet/>
      <dgm:spPr/>
      <dgm:t>
        <a:bodyPr/>
        <a:lstStyle/>
        <a:p>
          <a:endParaRPr lang="en-US"/>
        </a:p>
      </dgm:t>
    </dgm:pt>
    <dgm:pt modelId="{305925BD-B54E-457A-9723-E3738D57169C}">
      <dgm:prSet/>
      <dgm:spPr/>
      <dgm:t>
        <a:bodyPr/>
        <a:lstStyle/>
        <a:p>
          <a:r>
            <a:rPr lang="en-US"/>
            <a:t>Interventions that promote healthy environments</a:t>
          </a:r>
        </a:p>
      </dgm:t>
    </dgm:pt>
    <dgm:pt modelId="{BABF1902-AA4E-44A4-AB75-2062CC70EA0C}" type="parTrans" cxnId="{2C0C3DCD-55CE-4853-92BD-9C40CB6F5E65}">
      <dgm:prSet/>
      <dgm:spPr/>
      <dgm:t>
        <a:bodyPr/>
        <a:lstStyle/>
        <a:p>
          <a:endParaRPr lang="en-US"/>
        </a:p>
      </dgm:t>
    </dgm:pt>
    <dgm:pt modelId="{DC8826BC-D918-4E6B-A017-025DD0A8EE3F}" type="sibTrans" cxnId="{2C0C3DCD-55CE-4853-92BD-9C40CB6F5E65}">
      <dgm:prSet/>
      <dgm:spPr/>
      <dgm:t>
        <a:bodyPr/>
        <a:lstStyle/>
        <a:p>
          <a:endParaRPr lang="en-US"/>
        </a:p>
      </dgm:t>
    </dgm:pt>
    <dgm:pt modelId="{98113247-BBCC-4093-8622-72FE9A25D2B7}">
      <dgm:prSet/>
      <dgm:spPr/>
      <dgm:t>
        <a:bodyPr/>
        <a:lstStyle/>
        <a:p>
          <a:r>
            <a:rPr lang="en-US"/>
            <a:t>Individuals and organizations work towards advocating for improved broader community  factors that influence health i.e. the affordable bus pass in Guelph</a:t>
          </a:r>
        </a:p>
      </dgm:t>
    </dgm:pt>
    <dgm:pt modelId="{A619C38E-411A-4A30-AB9E-9003B35800C1}" type="parTrans" cxnId="{E4D16883-8010-42C6-9807-D9D1F0120AA9}">
      <dgm:prSet/>
      <dgm:spPr/>
      <dgm:t>
        <a:bodyPr/>
        <a:lstStyle/>
        <a:p>
          <a:endParaRPr lang="en-US"/>
        </a:p>
      </dgm:t>
    </dgm:pt>
    <dgm:pt modelId="{1ED15CF3-3CF7-4559-85A9-91606F679A37}" type="sibTrans" cxnId="{E4D16883-8010-42C6-9807-D9D1F0120AA9}">
      <dgm:prSet/>
      <dgm:spPr/>
      <dgm:t>
        <a:bodyPr/>
        <a:lstStyle/>
        <a:p>
          <a:endParaRPr lang="en-US"/>
        </a:p>
      </dgm:t>
    </dgm:pt>
    <dgm:pt modelId="{74B3249B-AEDF-4CD6-842C-DF2870E4F0C3}">
      <dgm:prSet/>
      <dgm:spPr/>
      <dgm:t>
        <a:bodyPr/>
        <a:lstStyle/>
        <a:p>
          <a:r>
            <a:rPr lang="en-US"/>
            <a:t>Upstream approaches</a:t>
          </a:r>
        </a:p>
      </dgm:t>
    </dgm:pt>
    <dgm:pt modelId="{4C7C2C99-01B5-453B-A8E5-211D7059A5BA}" type="parTrans" cxnId="{1801AAE9-A266-4F7E-AA8A-0E616A272054}">
      <dgm:prSet/>
      <dgm:spPr/>
      <dgm:t>
        <a:bodyPr/>
        <a:lstStyle/>
        <a:p>
          <a:endParaRPr lang="en-US"/>
        </a:p>
      </dgm:t>
    </dgm:pt>
    <dgm:pt modelId="{D8ACEB0F-BEFB-4987-9B3A-5C196B760ED4}" type="sibTrans" cxnId="{1801AAE9-A266-4F7E-AA8A-0E616A272054}">
      <dgm:prSet/>
      <dgm:spPr/>
      <dgm:t>
        <a:bodyPr/>
        <a:lstStyle/>
        <a:p>
          <a:endParaRPr lang="en-US"/>
        </a:p>
      </dgm:t>
    </dgm:pt>
    <dgm:pt modelId="{FDDD5E82-F83A-4295-BA6B-01B9F4F3D491}">
      <dgm:prSet/>
      <dgm:spPr/>
      <dgm:t>
        <a:bodyPr/>
        <a:lstStyle/>
        <a:p>
          <a:r>
            <a:rPr lang="en-US"/>
            <a:t>Influenced by broad socio-environmental, cultural, and political structures</a:t>
          </a:r>
        </a:p>
      </dgm:t>
    </dgm:pt>
    <dgm:pt modelId="{293944CA-C084-4A1A-BD80-2CF411BDAB7D}" type="parTrans" cxnId="{F5CE8C28-7D13-461D-87F2-02984320E633}">
      <dgm:prSet/>
      <dgm:spPr/>
      <dgm:t>
        <a:bodyPr/>
        <a:lstStyle/>
        <a:p>
          <a:endParaRPr lang="en-US"/>
        </a:p>
      </dgm:t>
    </dgm:pt>
    <dgm:pt modelId="{330F59EB-6342-46BC-ACD4-97A07B3F6BE4}" type="sibTrans" cxnId="{F5CE8C28-7D13-461D-87F2-02984320E633}">
      <dgm:prSet/>
      <dgm:spPr/>
      <dgm:t>
        <a:bodyPr/>
        <a:lstStyle/>
        <a:p>
          <a:endParaRPr lang="en-US"/>
        </a:p>
      </dgm:t>
    </dgm:pt>
    <dgm:pt modelId="{6B243B48-1536-408D-B8DC-CDA72FF9D59C}">
      <dgm:prSet/>
      <dgm:spPr/>
      <dgm:t>
        <a:bodyPr/>
        <a:lstStyle/>
        <a:p>
          <a:r>
            <a:rPr lang="en-US" dirty="0"/>
            <a:t>Examining underlying systems, policies and values affecting resource allocation</a:t>
          </a:r>
        </a:p>
      </dgm:t>
    </dgm:pt>
    <dgm:pt modelId="{778E8231-F9E5-45E3-A158-734EF75A8612}" type="parTrans" cxnId="{420E0BE6-C624-4C55-9F8C-3E3BD1E96A79}">
      <dgm:prSet/>
      <dgm:spPr/>
      <dgm:t>
        <a:bodyPr/>
        <a:lstStyle/>
        <a:p>
          <a:endParaRPr lang="en-US"/>
        </a:p>
      </dgm:t>
    </dgm:pt>
    <dgm:pt modelId="{8EA879B0-B0BF-4983-B2CD-B0CD867C2FA8}" type="sibTrans" cxnId="{420E0BE6-C624-4C55-9F8C-3E3BD1E96A79}">
      <dgm:prSet/>
      <dgm:spPr/>
      <dgm:t>
        <a:bodyPr/>
        <a:lstStyle/>
        <a:p>
          <a:endParaRPr lang="en-US"/>
        </a:p>
      </dgm:t>
    </dgm:pt>
    <dgm:pt modelId="{1F8D39EC-75E7-4E4B-890D-C78B111ECE8B}" type="pres">
      <dgm:prSet presAssocID="{E9608DB2-7F6D-4789-AE0E-DBFBE3DDA87C}" presName="linear" presStyleCnt="0">
        <dgm:presLayoutVars>
          <dgm:animLvl val="lvl"/>
          <dgm:resizeHandles val="exact"/>
        </dgm:presLayoutVars>
      </dgm:prSet>
      <dgm:spPr/>
    </dgm:pt>
    <dgm:pt modelId="{3B58D0C0-7281-40E4-BEAF-DE3327B348B2}" type="pres">
      <dgm:prSet presAssocID="{166AD3A1-8B63-43B1-A0AE-96745635E0F9}" presName="parentText" presStyleLbl="node1" presStyleIdx="0" presStyleCnt="3">
        <dgm:presLayoutVars>
          <dgm:chMax val="0"/>
          <dgm:bulletEnabled val="1"/>
        </dgm:presLayoutVars>
      </dgm:prSet>
      <dgm:spPr/>
    </dgm:pt>
    <dgm:pt modelId="{8598522C-D9B8-4C91-A760-F125D446A4F4}" type="pres">
      <dgm:prSet presAssocID="{166AD3A1-8B63-43B1-A0AE-96745635E0F9}" presName="childText" presStyleLbl="revTx" presStyleIdx="0" presStyleCnt="3">
        <dgm:presLayoutVars>
          <dgm:bulletEnabled val="1"/>
        </dgm:presLayoutVars>
      </dgm:prSet>
      <dgm:spPr/>
    </dgm:pt>
    <dgm:pt modelId="{DC554501-3963-46FC-8A01-9647BC525D61}" type="pres">
      <dgm:prSet presAssocID="{D66A455C-2B5F-4800-9F7A-F5A36D5EA4A1}" presName="parentText" presStyleLbl="node1" presStyleIdx="1" presStyleCnt="3">
        <dgm:presLayoutVars>
          <dgm:chMax val="0"/>
          <dgm:bulletEnabled val="1"/>
        </dgm:presLayoutVars>
      </dgm:prSet>
      <dgm:spPr/>
    </dgm:pt>
    <dgm:pt modelId="{DC3ABE90-55C0-4714-B889-69476AD7B661}" type="pres">
      <dgm:prSet presAssocID="{D66A455C-2B5F-4800-9F7A-F5A36D5EA4A1}" presName="childText" presStyleLbl="revTx" presStyleIdx="1" presStyleCnt="3">
        <dgm:presLayoutVars>
          <dgm:bulletEnabled val="1"/>
        </dgm:presLayoutVars>
      </dgm:prSet>
      <dgm:spPr/>
    </dgm:pt>
    <dgm:pt modelId="{530EC3FB-E989-4C28-9F46-C4E7256F7B51}" type="pres">
      <dgm:prSet presAssocID="{74B3249B-AEDF-4CD6-842C-DF2870E4F0C3}" presName="parentText" presStyleLbl="node1" presStyleIdx="2" presStyleCnt="3">
        <dgm:presLayoutVars>
          <dgm:chMax val="0"/>
          <dgm:bulletEnabled val="1"/>
        </dgm:presLayoutVars>
      </dgm:prSet>
      <dgm:spPr/>
    </dgm:pt>
    <dgm:pt modelId="{BE06688B-7966-4FE2-8E12-6C6386B48844}" type="pres">
      <dgm:prSet presAssocID="{74B3249B-AEDF-4CD6-842C-DF2870E4F0C3}" presName="childText" presStyleLbl="revTx" presStyleIdx="2" presStyleCnt="3">
        <dgm:presLayoutVars>
          <dgm:bulletEnabled val="1"/>
        </dgm:presLayoutVars>
      </dgm:prSet>
      <dgm:spPr/>
    </dgm:pt>
  </dgm:ptLst>
  <dgm:cxnLst>
    <dgm:cxn modelId="{08B1F210-15C4-47A5-97FA-72C084057C53}" srcId="{166AD3A1-8B63-43B1-A0AE-96745635E0F9}" destId="{C4D50537-1A01-4431-9D80-12A78B89E6F3}" srcOrd="0" destOrd="0" parTransId="{2C719CFB-E2F9-4BDF-B378-FB7D907EC12E}" sibTransId="{DC2F7C92-F142-4AC9-A42D-BC030AAF23D8}"/>
    <dgm:cxn modelId="{FC602813-EEAD-4909-8AB9-5D3375B4B3E2}" type="presOf" srcId="{305925BD-B54E-457A-9723-E3738D57169C}" destId="{DC3ABE90-55C0-4714-B889-69476AD7B661}" srcOrd="0" destOrd="0" presId="urn:microsoft.com/office/officeart/2005/8/layout/vList2"/>
    <dgm:cxn modelId="{DC50591E-239B-49A1-AC2B-3AE8E22CE237}" type="presOf" srcId="{6B243B48-1536-408D-B8DC-CDA72FF9D59C}" destId="{BE06688B-7966-4FE2-8E12-6C6386B48844}" srcOrd="0" destOrd="1" presId="urn:microsoft.com/office/officeart/2005/8/layout/vList2"/>
    <dgm:cxn modelId="{D3308C23-2A1F-431C-BC3A-6B7ADF464E99}" type="presOf" srcId="{74B3249B-AEDF-4CD6-842C-DF2870E4F0C3}" destId="{530EC3FB-E989-4C28-9F46-C4E7256F7B51}" srcOrd="0" destOrd="0" presId="urn:microsoft.com/office/officeart/2005/8/layout/vList2"/>
    <dgm:cxn modelId="{F5CE8C28-7D13-461D-87F2-02984320E633}" srcId="{74B3249B-AEDF-4CD6-842C-DF2870E4F0C3}" destId="{FDDD5E82-F83A-4295-BA6B-01B9F4F3D491}" srcOrd="0" destOrd="0" parTransId="{293944CA-C084-4A1A-BD80-2CF411BDAB7D}" sibTransId="{330F59EB-6342-46BC-ACD4-97A07B3F6BE4}"/>
    <dgm:cxn modelId="{7B341F2F-2D69-469B-8E95-BDF79707F481}" type="presOf" srcId="{98113247-BBCC-4093-8622-72FE9A25D2B7}" destId="{DC3ABE90-55C0-4714-B889-69476AD7B661}" srcOrd="0" destOrd="1" presId="urn:microsoft.com/office/officeart/2005/8/layout/vList2"/>
    <dgm:cxn modelId="{E1D0905B-5C3B-4F32-B1EC-66D0BCD1B0DD}" type="presOf" srcId="{D66A455C-2B5F-4800-9F7A-F5A36D5EA4A1}" destId="{DC554501-3963-46FC-8A01-9647BC525D61}" srcOrd="0" destOrd="0" presId="urn:microsoft.com/office/officeart/2005/8/layout/vList2"/>
    <dgm:cxn modelId="{9946B365-B38C-4A22-979E-0CC71499252B}" type="presOf" srcId="{166AD3A1-8B63-43B1-A0AE-96745635E0F9}" destId="{3B58D0C0-7281-40E4-BEAF-DE3327B348B2}" srcOrd="0" destOrd="0" presId="urn:microsoft.com/office/officeart/2005/8/layout/vList2"/>
    <dgm:cxn modelId="{4E5E136B-A72A-4A83-8E1A-AC0C42E32F14}" srcId="{C4D50537-1A01-4431-9D80-12A78B89E6F3}" destId="{35FA7A59-F4E4-4F4A-8A3C-BC1CAAFDD5FB}" srcOrd="1" destOrd="0" parTransId="{4C587D88-FF9E-4E1D-B27F-447E810A2090}" sibTransId="{8DD9816D-9311-4545-9C57-639BCCA06296}"/>
    <dgm:cxn modelId="{0520344D-09C0-4C0B-9496-FFCFEF18FEDD}" type="presOf" srcId="{E9608DB2-7F6D-4789-AE0E-DBFBE3DDA87C}" destId="{1F8D39EC-75E7-4E4B-890D-C78B111ECE8B}" srcOrd="0" destOrd="0" presId="urn:microsoft.com/office/officeart/2005/8/layout/vList2"/>
    <dgm:cxn modelId="{B176437B-3EB9-4FD8-BF96-0AA792F55E64}" type="presOf" srcId="{00EB0352-BBCE-48A9-AD7A-839CC6890755}" destId="{8598522C-D9B8-4C91-A760-F125D446A4F4}" srcOrd="0" destOrd="1" presId="urn:microsoft.com/office/officeart/2005/8/layout/vList2"/>
    <dgm:cxn modelId="{E4D16883-8010-42C6-9807-D9D1F0120AA9}" srcId="{305925BD-B54E-457A-9723-E3738D57169C}" destId="{98113247-BBCC-4093-8622-72FE9A25D2B7}" srcOrd="0" destOrd="0" parTransId="{A619C38E-411A-4A30-AB9E-9003B35800C1}" sibTransId="{1ED15CF3-3CF7-4559-85A9-91606F679A37}"/>
    <dgm:cxn modelId="{871A3984-49F9-4F0B-A658-1822771A299E}" srcId="{C4D50537-1A01-4431-9D80-12A78B89E6F3}" destId="{00EB0352-BBCE-48A9-AD7A-839CC6890755}" srcOrd="0" destOrd="0" parTransId="{BC3DC070-2D43-4B04-9DDE-08A55866FD56}" sibTransId="{409646EE-E07F-4889-A6D6-9966DACE6415}"/>
    <dgm:cxn modelId="{7412FD85-C7A6-4DF2-BC67-D809A9C1F258}" type="presOf" srcId="{FDDD5E82-F83A-4295-BA6B-01B9F4F3D491}" destId="{BE06688B-7966-4FE2-8E12-6C6386B48844}" srcOrd="0" destOrd="0" presId="urn:microsoft.com/office/officeart/2005/8/layout/vList2"/>
    <dgm:cxn modelId="{C56E0BBD-DD36-4FC3-BB8A-6A9290DA70AC}" srcId="{E9608DB2-7F6D-4789-AE0E-DBFBE3DDA87C}" destId="{166AD3A1-8B63-43B1-A0AE-96745635E0F9}" srcOrd="0" destOrd="0" parTransId="{5ADAE4F3-04AF-457B-B8CD-FC1C9D5C993F}" sibTransId="{B8000BA9-670C-4C55-95FF-15ED34638E31}"/>
    <dgm:cxn modelId="{2C0C3DCD-55CE-4853-92BD-9C40CB6F5E65}" srcId="{D66A455C-2B5F-4800-9F7A-F5A36D5EA4A1}" destId="{305925BD-B54E-457A-9723-E3738D57169C}" srcOrd="0" destOrd="0" parTransId="{BABF1902-AA4E-44A4-AB75-2062CC70EA0C}" sibTransId="{DC8826BC-D918-4E6B-A017-025DD0A8EE3F}"/>
    <dgm:cxn modelId="{75B8A5DF-34BB-4B18-BDA1-194ED887076A}" type="presOf" srcId="{35FA7A59-F4E4-4F4A-8A3C-BC1CAAFDD5FB}" destId="{8598522C-D9B8-4C91-A760-F125D446A4F4}" srcOrd="0" destOrd="2" presId="urn:microsoft.com/office/officeart/2005/8/layout/vList2"/>
    <dgm:cxn modelId="{420E0BE6-C624-4C55-9F8C-3E3BD1E96A79}" srcId="{74B3249B-AEDF-4CD6-842C-DF2870E4F0C3}" destId="{6B243B48-1536-408D-B8DC-CDA72FF9D59C}" srcOrd="1" destOrd="0" parTransId="{778E8231-F9E5-45E3-A158-734EF75A8612}" sibTransId="{8EA879B0-B0BF-4983-B2CD-B0CD867C2FA8}"/>
    <dgm:cxn modelId="{1801AAE9-A266-4F7E-AA8A-0E616A272054}" srcId="{E9608DB2-7F6D-4789-AE0E-DBFBE3DDA87C}" destId="{74B3249B-AEDF-4CD6-842C-DF2870E4F0C3}" srcOrd="2" destOrd="0" parTransId="{4C7C2C99-01B5-453B-A8E5-211D7059A5BA}" sibTransId="{D8ACEB0F-BEFB-4987-9B3A-5C196B760ED4}"/>
    <dgm:cxn modelId="{833EBBE9-167C-4572-B01F-36ACCAB8B550}" srcId="{E9608DB2-7F6D-4789-AE0E-DBFBE3DDA87C}" destId="{D66A455C-2B5F-4800-9F7A-F5A36D5EA4A1}" srcOrd="1" destOrd="0" parTransId="{2C5BBA2F-8AC4-4F52-BDE6-9F0E838B52AB}" sibTransId="{D3796751-F445-4F79-A6E5-B00716F64E36}"/>
    <dgm:cxn modelId="{BCF84FED-150C-4F86-AA7C-55CF8BC3FD7A}" type="presOf" srcId="{C4D50537-1A01-4431-9D80-12A78B89E6F3}" destId="{8598522C-D9B8-4C91-A760-F125D446A4F4}" srcOrd="0" destOrd="0" presId="urn:microsoft.com/office/officeart/2005/8/layout/vList2"/>
    <dgm:cxn modelId="{BD44D142-9170-4D42-B8AA-F8F3542CD8CB}" type="presParOf" srcId="{1F8D39EC-75E7-4E4B-890D-C78B111ECE8B}" destId="{3B58D0C0-7281-40E4-BEAF-DE3327B348B2}" srcOrd="0" destOrd="0" presId="urn:microsoft.com/office/officeart/2005/8/layout/vList2"/>
    <dgm:cxn modelId="{302FDE9D-64AE-4B14-8C44-06F18368E6D6}" type="presParOf" srcId="{1F8D39EC-75E7-4E4B-890D-C78B111ECE8B}" destId="{8598522C-D9B8-4C91-A760-F125D446A4F4}" srcOrd="1" destOrd="0" presId="urn:microsoft.com/office/officeart/2005/8/layout/vList2"/>
    <dgm:cxn modelId="{EC98F4C1-F141-4348-814C-0B0F9EB8343B}" type="presParOf" srcId="{1F8D39EC-75E7-4E4B-890D-C78B111ECE8B}" destId="{DC554501-3963-46FC-8A01-9647BC525D61}" srcOrd="2" destOrd="0" presId="urn:microsoft.com/office/officeart/2005/8/layout/vList2"/>
    <dgm:cxn modelId="{5A134055-CFBD-42CE-AEC5-8B0B0EB8370B}" type="presParOf" srcId="{1F8D39EC-75E7-4E4B-890D-C78B111ECE8B}" destId="{DC3ABE90-55C0-4714-B889-69476AD7B661}" srcOrd="3" destOrd="0" presId="urn:microsoft.com/office/officeart/2005/8/layout/vList2"/>
    <dgm:cxn modelId="{06B969F1-66D0-48AA-9A88-0C4E3CBEC397}" type="presParOf" srcId="{1F8D39EC-75E7-4E4B-890D-C78B111ECE8B}" destId="{530EC3FB-E989-4C28-9F46-C4E7256F7B51}" srcOrd="4" destOrd="0" presId="urn:microsoft.com/office/officeart/2005/8/layout/vList2"/>
    <dgm:cxn modelId="{C3062AC2-E249-42DF-917E-FC0DAA4B408B}" type="presParOf" srcId="{1F8D39EC-75E7-4E4B-890D-C78B111ECE8B}" destId="{BE06688B-7966-4FE2-8E12-6C6386B48844}"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DE089-FB10-43B5-983C-55E1A8274C95}">
      <dsp:nvSpPr>
        <dsp:cNvPr id="0" name=""/>
        <dsp:cNvSpPr/>
      </dsp:nvSpPr>
      <dsp:spPr>
        <a:xfrm>
          <a:off x="0" y="174672"/>
          <a:ext cx="6513603" cy="13127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Attaining the highest level of health for everyone in the community</a:t>
          </a:r>
        </a:p>
      </dsp:txBody>
      <dsp:txXfrm>
        <a:off x="64083" y="238755"/>
        <a:ext cx="6385437" cy="1184574"/>
      </dsp:txXfrm>
    </dsp:sp>
    <dsp:sp modelId="{F14AF34A-F74B-4F1E-9B1A-376EAB8F6EFB}">
      <dsp:nvSpPr>
        <dsp:cNvPr id="0" name=""/>
        <dsp:cNvSpPr/>
      </dsp:nvSpPr>
      <dsp:spPr>
        <a:xfrm>
          <a:off x="0" y="1582452"/>
          <a:ext cx="6513603" cy="131274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Equitable access to opportunities that lead to healthy lives</a:t>
          </a:r>
        </a:p>
      </dsp:txBody>
      <dsp:txXfrm>
        <a:off x="64083" y="1646535"/>
        <a:ext cx="6385437" cy="1184574"/>
      </dsp:txXfrm>
    </dsp:sp>
    <dsp:sp modelId="{D15D6F42-5E7D-4E63-9241-87259CE7F2F2}">
      <dsp:nvSpPr>
        <dsp:cNvPr id="0" name=""/>
        <dsp:cNvSpPr/>
      </dsp:nvSpPr>
      <dsp:spPr>
        <a:xfrm>
          <a:off x="0" y="2990232"/>
          <a:ext cx="6513603" cy="131274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Remove barriers to achieve good health</a:t>
          </a:r>
        </a:p>
      </dsp:txBody>
      <dsp:txXfrm>
        <a:off x="64083" y="3054315"/>
        <a:ext cx="6385437" cy="1184574"/>
      </dsp:txXfrm>
    </dsp:sp>
    <dsp:sp modelId="{43838396-8DC4-48A4-8583-17304657020D}">
      <dsp:nvSpPr>
        <dsp:cNvPr id="0" name=""/>
        <dsp:cNvSpPr/>
      </dsp:nvSpPr>
      <dsp:spPr>
        <a:xfrm>
          <a:off x="0" y="4398013"/>
          <a:ext cx="6513603" cy="13127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Creating ways to address the social determinants of health (SDoH)</a:t>
          </a:r>
        </a:p>
      </dsp:txBody>
      <dsp:txXfrm>
        <a:off x="64083" y="4462096"/>
        <a:ext cx="6385437" cy="11845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476F8F-EC41-4E88-9F13-61DF34DB5E03}">
      <dsp:nvSpPr>
        <dsp:cNvPr id="0" name=""/>
        <dsp:cNvSpPr/>
      </dsp:nvSpPr>
      <dsp:spPr>
        <a:xfrm>
          <a:off x="198" y="631217"/>
          <a:ext cx="2611933" cy="130596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The conditions in which people live and the wider set of forces and systems shaping the conditions of daily life are referred to as the </a:t>
          </a:r>
          <a:r>
            <a:rPr lang="en-US" sz="1400" b="1" kern="1200" dirty="0"/>
            <a:t>social determinants of health</a:t>
          </a:r>
          <a:r>
            <a:rPr lang="en-US" sz="1400" kern="1200" dirty="0"/>
            <a:t>(</a:t>
          </a:r>
          <a:r>
            <a:rPr lang="en-US" sz="1400" kern="1200" dirty="0" err="1"/>
            <a:t>SDoH</a:t>
          </a:r>
          <a:r>
            <a:rPr lang="en-US" sz="1400" kern="1200" dirty="0"/>
            <a:t>).</a:t>
          </a:r>
        </a:p>
      </dsp:txBody>
      <dsp:txXfrm>
        <a:off x="38448" y="669467"/>
        <a:ext cx="2535433" cy="1229466"/>
      </dsp:txXfrm>
    </dsp:sp>
    <dsp:sp modelId="{FD83AF81-64B4-4348-9626-DE5FA7A49EAB}">
      <dsp:nvSpPr>
        <dsp:cNvPr id="0" name=""/>
        <dsp:cNvSpPr/>
      </dsp:nvSpPr>
      <dsp:spPr>
        <a:xfrm>
          <a:off x="198" y="2133079"/>
          <a:ext cx="2611933" cy="130596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The health of individuals and communities is significantly influenced by interactions</a:t>
          </a:r>
        </a:p>
      </dsp:txBody>
      <dsp:txXfrm>
        <a:off x="38448" y="2171329"/>
        <a:ext cx="2535433" cy="1229466"/>
      </dsp:txXfrm>
    </dsp:sp>
    <dsp:sp modelId="{D40B7014-606D-4EFF-8741-BDF74FD6FB70}">
      <dsp:nvSpPr>
        <dsp:cNvPr id="0" name=""/>
        <dsp:cNvSpPr/>
      </dsp:nvSpPr>
      <dsp:spPr>
        <a:xfrm rot="18289469">
          <a:off x="2219759" y="2014037"/>
          <a:ext cx="1829519" cy="42187"/>
        </a:xfrm>
        <a:custGeom>
          <a:avLst/>
          <a:gdLst/>
          <a:ahLst/>
          <a:cxnLst/>
          <a:rect l="0" t="0" r="0" b="0"/>
          <a:pathLst>
            <a:path>
              <a:moveTo>
                <a:pt x="0" y="21093"/>
              </a:moveTo>
              <a:lnTo>
                <a:pt x="1829519" y="2109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088781" y="1989393"/>
        <a:ext cx="91475" cy="91475"/>
      </dsp:txXfrm>
    </dsp:sp>
    <dsp:sp modelId="{EF68E489-9F08-4363-8BD1-6A054D0F8D6D}">
      <dsp:nvSpPr>
        <dsp:cNvPr id="0" name=""/>
        <dsp:cNvSpPr/>
      </dsp:nvSpPr>
      <dsp:spPr>
        <a:xfrm>
          <a:off x="3656905" y="631217"/>
          <a:ext cx="2611933" cy="130596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Social, economic, political</a:t>
          </a:r>
        </a:p>
      </dsp:txBody>
      <dsp:txXfrm>
        <a:off x="3695155" y="669467"/>
        <a:ext cx="2535433" cy="1229466"/>
      </dsp:txXfrm>
    </dsp:sp>
    <dsp:sp modelId="{9366EE35-DD10-496B-99A0-212982719ECF}">
      <dsp:nvSpPr>
        <dsp:cNvPr id="0" name=""/>
        <dsp:cNvSpPr/>
      </dsp:nvSpPr>
      <dsp:spPr>
        <a:xfrm>
          <a:off x="2612132" y="2764968"/>
          <a:ext cx="1044773" cy="42187"/>
        </a:xfrm>
        <a:custGeom>
          <a:avLst/>
          <a:gdLst/>
          <a:ahLst/>
          <a:cxnLst/>
          <a:rect l="0" t="0" r="0" b="0"/>
          <a:pathLst>
            <a:path>
              <a:moveTo>
                <a:pt x="0" y="21093"/>
              </a:moveTo>
              <a:lnTo>
                <a:pt x="1044773" y="2109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08399" y="2759943"/>
        <a:ext cx="52238" cy="52238"/>
      </dsp:txXfrm>
    </dsp:sp>
    <dsp:sp modelId="{6016C75C-31FA-4888-8B41-7547A684AC62}">
      <dsp:nvSpPr>
        <dsp:cNvPr id="0" name=""/>
        <dsp:cNvSpPr/>
      </dsp:nvSpPr>
      <dsp:spPr>
        <a:xfrm>
          <a:off x="3656905" y="2133079"/>
          <a:ext cx="2611933" cy="130596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Physical environment</a:t>
          </a:r>
        </a:p>
      </dsp:txBody>
      <dsp:txXfrm>
        <a:off x="3695155" y="2171329"/>
        <a:ext cx="2535433" cy="1229466"/>
      </dsp:txXfrm>
    </dsp:sp>
    <dsp:sp modelId="{CA4BFE5C-C69E-4FD2-9C99-DAC5BEA25E7F}">
      <dsp:nvSpPr>
        <dsp:cNvPr id="0" name=""/>
        <dsp:cNvSpPr/>
      </dsp:nvSpPr>
      <dsp:spPr>
        <a:xfrm rot="3310531">
          <a:off x="2219759" y="3515899"/>
          <a:ext cx="1829519" cy="42187"/>
        </a:xfrm>
        <a:custGeom>
          <a:avLst/>
          <a:gdLst/>
          <a:ahLst/>
          <a:cxnLst/>
          <a:rect l="0" t="0" r="0" b="0"/>
          <a:pathLst>
            <a:path>
              <a:moveTo>
                <a:pt x="0" y="21093"/>
              </a:moveTo>
              <a:lnTo>
                <a:pt x="1829519" y="2109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088781" y="3491255"/>
        <a:ext cx="91475" cy="91475"/>
      </dsp:txXfrm>
    </dsp:sp>
    <dsp:sp modelId="{066E8744-C05B-4020-A78E-D5DD9CE87CEF}">
      <dsp:nvSpPr>
        <dsp:cNvPr id="0" name=""/>
        <dsp:cNvSpPr/>
      </dsp:nvSpPr>
      <dsp:spPr>
        <a:xfrm>
          <a:off x="3656905" y="3634940"/>
          <a:ext cx="2611933" cy="130596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Individual behaviors and conditions</a:t>
          </a:r>
        </a:p>
      </dsp:txBody>
      <dsp:txXfrm>
        <a:off x="3695155" y="3673190"/>
        <a:ext cx="2535433" cy="1229466"/>
      </dsp:txXfrm>
    </dsp:sp>
    <dsp:sp modelId="{20E5E7AA-3526-4768-B43E-C703F0AD00AA}">
      <dsp:nvSpPr>
        <dsp:cNvPr id="0" name=""/>
        <dsp:cNvSpPr/>
      </dsp:nvSpPr>
      <dsp:spPr>
        <a:xfrm>
          <a:off x="198" y="3634940"/>
          <a:ext cx="2611933" cy="130596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Many factors are modifiable at the </a:t>
          </a:r>
          <a:r>
            <a:rPr lang="en-US" sz="1400" kern="1200" dirty="0" err="1"/>
            <a:t>neighbourhood</a:t>
          </a:r>
          <a:r>
            <a:rPr lang="en-US" sz="1400" kern="1200" dirty="0"/>
            <a:t>, community and societal level</a:t>
          </a:r>
        </a:p>
      </dsp:txBody>
      <dsp:txXfrm>
        <a:off x="38448" y="3673190"/>
        <a:ext cx="2535433" cy="12294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E56BB-EA48-4279-9525-B26FA77DBA4D}">
      <dsp:nvSpPr>
        <dsp:cNvPr id="0" name=""/>
        <dsp:cNvSpPr/>
      </dsp:nvSpPr>
      <dsp:spPr>
        <a:xfrm>
          <a:off x="351049" y="0"/>
          <a:ext cx="5885426" cy="5885426"/>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9011C3-AD0C-46AC-BCAF-79521C5CCE57}">
      <dsp:nvSpPr>
        <dsp:cNvPr id="0" name=""/>
        <dsp:cNvSpPr/>
      </dsp:nvSpPr>
      <dsp:spPr>
        <a:xfrm>
          <a:off x="1981566" y="2348452"/>
          <a:ext cx="2295316" cy="229531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Ability to effectively communicate messages influences how the public and key decision makers think about health, the </a:t>
          </a:r>
          <a:r>
            <a:rPr lang="en-US" sz="1700" kern="1200" dirty="0" err="1"/>
            <a:t>SDoH</a:t>
          </a:r>
          <a:r>
            <a:rPr lang="en-US" sz="1700" kern="1200" dirty="0"/>
            <a:t> and health equity</a:t>
          </a:r>
        </a:p>
      </dsp:txBody>
      <dsp:txXfrm>
        <a:off x="2093614" y="2460500"/>
        <a:ext cx="2071220" cy="2071220"/>
      </dsp:txXfrm>
    </dsp:sp>
    <dsp:sp modelId="{44C0934B-3FB4-4E5A-9663-C9B371E31196}">
      <dsp:nvSpPr>
        <dsp:cNvPr id="0" name=""/>
        <dsp:cNvSpPr/>
      </dsp:nvSpPr>
      <dsp:spPr>
        <a:xfrm>
          <a:off x="49743" y="245506"/>
          <a:ext cx="2295316" cy="2295316"/>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err="1"/>
            <a:t>SDoH</a:t>
          </a:r>
          <a:r>
            <a:rPr lang="en-US" sz="1700" kern="1200" dirty="0"/>
            <a:t>:</a:t>
          </a:r>
        </a:p>
        <a:p>
          <a:pPr marL="114300" lvl="1" indent="-114300" algn="l" defTabSz="577850">
            <a:lnSpc>
              <a:spcPct val="90000"/>
            </a:lnSpc>
            <a:spcBef>
              <a:spcPct val="0"/>
            </a:spcBef>
            <a:spcAft>
              <a:spcPct val="15000"/>
            </a:spcAft>
            <a:buChar char="•"/>
          </a:pPr>
          <a:r>
            <a:rPr lang="en-US" sz="1300" kern="1200" dirty="0"/>
            <a:t>Opportunities for better health begin where we live,, learn work and play.  </a:t>
          </a:r>
        </a:p>
        <a:p>
          <a:pPr marL="114300" lvl="1" indent="-114300" algn="l" defTabSz="577850">
            <a:lnSpc>
              <a:spcPct val="90000"/>
            </a:lnSpc>
            <a:spcBef>
              <a:spcPct val="0"/>
            </a:spcBef>
            <a:spcAft>
              <a:spcPct val="15000"/>
            </a:spcAft>
            <a:buChar char="•"/>
          </a:pPr>
          <a:r>
            <a:rPr lang="en-US" sz="1300" kern="1200" dirty="0"/>
            <a:t>All people should have the opportunity to make the choices that allow them to live a long, healthy life, regardless of income</a:t>
          </a:r>
        </a:p>
      </dsp:txBody>
      <dsp:txXfrm>
        <a:off x="161791" y="357554"/>
        <a:ext cx="2071220" cy="2071220"/>
      </dsp:txXfrm>
    </dsp:sp>
    <dsp:sp modelId="{45630346-8349-414C-970F-454A2C871DA8}">
      <dsp:nvSpPr>
        <dsp:cNvPr id="0" name=""/>
        <dsp:cNvSpPr/>
      </dsp:nvSpPr>
      <dsp:spPr>
        <a:xfrm>
          <a:off x="3839349" y="270256"/>
          <a:ext cx="2295316" cy="2295316"/>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Addressing Health Inequity</a:t>
          </a:r>
          <a:endParaRPr lang="en-US" sz="1700" kern="1200" dirty="0"/>
        </a:p>
        <a:p>
          <a:pPr marL="114300" lvl="1" indent="-114300" algn="l" defTabSz="577850">
            <a:lnSpc>
              <a:spcPct val="90000"/>
            </a:lnSpc>
            <a:spcBef>
              <a:spcPct val="0"/>
            </a:spcBef>
            <a:spcAft>
              <a:spcPct val="15000"/>
            </a:spcAft>
            <a:buChar char="•"/>
          </a:pPr>
          <a:r>
            <a:rPr lang="en-US" sz="1300" kern="1200"/>
            <a:t>Giving everyone a fair chance to live a healthy life regardless of their social, economic and environmental circumstances</a:t>
          </a:r>
          <a:endParaRPr lang="en-US" sz="1300" kern="1200" dirty="0"/>
        </a:p>
      </dsp:txBody>
      <dsp:txXfrm>
        <a:off x="3951397" y="382304"/>
        <a:ext cx="2071220" cy="2071220"/>
      </dsp:txXfrm>
    </dsp:sp>
    <dsp:sp modelId="{DF41A012-B609-4FDF-8C47-1CC511C2FE93}">
      <dsp:nvSpPr>
        <dsp:cNvPr id="0" name=""/>
        <dsp:cNvSpPr/>
      </dsp:nvSpPr>
      <dsp:spPr>
        <a:xfrm>
          <a:off x="4218287" y="3590109"/>
          <a:ext cx="2295316" cy="229531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Vulnerable Groups/Priority Populations</a:t>
          </a:r>
        </a:p>
        <a:p>
          <a:pPr marL="114300" lvl="1" indent="-114300" algn="l" defTabSz="577850">
            <a:lnSpc>
              <a:spcPct val="90000"/>
            </a:lnSpc>
            <a:spcBef>
              <a:spcPct val="0"/>
            </a:spcBef>
            <a:spcAft>
              <a:spcPct val="15000"/>
            </a:spcAft>
            <a:buChar char="•"/>
          </a:pPr>
          <a:r>
            <a:rPr lang="en-US" sz="1300" kern="1200" dirty="0"/>
            <a:t>People who don’t have the same opportunities to be as healthy as others</a:t>
          </a:r>
        </a:p>
        <a:p>
          <a:pPr marL="114300" lvl="1" indent="-114300" algn="l" defTabSz="577850">
            <a:lnSpc>
              <a:spcPct val="90000"/>
            </a:lnSpc>
            <a:spcBef>
              <a:spcPct val="0"/>
            </a:spcBef>
            <a:spcAft>
              <a:spcPct val="15000"/>
            </a:spcAft>
            <a:buChar char="•"/>
          </a:pPr>
          <a:r>
            <a:rPr lang="en-US" sz="1300" kern="1200" dirty="0"/>
            <a:t>People who face significant barriers to better health</a:t>
          </a:r>
        </a:p>
      </dsp:txBody>
      <dsp:txXfrm>
        <a:off x="4330335" y="3702157"/>
        <a:ext cx="2071220" cy="20712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8D0C0-7281-40E4-BEAF-DE3327B348B2}">
      <dsp:nvSpPr>
        <dsp:cNvPr id="0" name=""/>
        <dsp:cNvSpPr/>
      </dsp:nvSpPr>
      <dsp:spPr>
        <a:xfrm>
          <a:off x="0" y="83232"/>
          <a:ext cx="6513603" cy="6236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Downstream approaches</a:t>
          </a:r>
        </a:p>
      </dsp:txBody>
      <dsp:txXfrm>
        <a:off x="30442" y="113674"/>
        <a:ext cx="6452719" cy="562726"/>
      </dsp:txXfrm>
    </dsp:sp>
    <dsp:sp modelId="{8598522C-D9B8-4C91-A760-F125D446A4F4}">
      <dsp:nvSpPr>
        <dsp:cNvPr id="0" name=""/>
        <dsp:cNvSpPr/>
      </dsp:nvSpPr>
      <dsp:spPr>
        <a:xfrm>
          <a:off x="0" y="706843"/>
          <a:ext cx="6513603" cy="131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Interventions that address immediate health and social needs of populations</a:t>
          </a:r>
        </a:p>
        <a:p>
          <a:pPr marL="457200" lvl="2" indent="-228600" algn="l" defTabSz="889000">
            <a:lnSpc>
              <a:spcPct val="90000"/>
            </a:lnSpc>
            <a:spcBef>
              <a:spcPct val="0"/>
            </a:spcBef>
            <a:spcAft>
              <a:spcPct val="20000"/>
            </a:spcAft>
            <a:buChar char="•"/>
          </a:pPr>
          <a:r>
            <a:rPr lang="en-US" sz="2000" kern="1200"/>
            <a:t>Access to and delivery of health services and programs</a:t>
          </a:r>
        </a:p>
        <a:p>
          <a:pPr marL="457200" lvl="2" indent="-228600" algn="l" defTabSz="889000">
            <a:lnSpc>
              <a:spcPct val="90000"/>
            </a:lnSpc>
            <a:spcBef>
              <a:spcPct val="0"/>
            </a:spcBef>
            <a:spcAft>
              <a:spcPct val="20000"/>
            </a:spcAft>
            <a:buChar char="•"/>
          </a:pPr>
          <a:r>
            <a:rPr lang="en-US" sz="2000" kern="1200"/>
            <a:t>Reducing barriers i.e. bus passes</a:t>
          </a:r>
        </a:p>
      </dsp:txBody>
      <dsp:txXfrm>
        <a:off x="0" y="706843"/>
        <a:ext cx="6513603" cy="1318590"/>
      </dsp:txXfrm>
    </dsp:sp>
    <dsp:sp modelId="{DC554501-3963-46FC-8A01-9647BC525D61}">
      <dsp:nvSpPr>
        <dsp:cNvPr id="0" name=""/>
        <dsp:cNvSpPr/>
      </dsp:nvSpPr>
      <dsp:spPr>
        <a:xfrm>
          <a:off x="0" y="2025433"/>
          <a:ext cx="6513603" cy="62361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Midstream approaches</a:t>
          </a:r>
        </a:p>
      </dsp:txBody>
      <dsp:txXfrm>
        <a:off x="30442" y="2055875"/>
        <a:ext cx="6452719" cy="562726"/>
      </dsp:txXfrm>
    </dsp:sp>
    <dsp:sp modelId="{DC3ABE90-55C0-4714-B889-69476AD7B661}">
      <dsp:nvSpPr>
        <dsp:cNvPr id="0" name=""/>
        <dsp:cNvSpPr/>
      </dsp:nvSpPr>
      <dsp:spPr>
        <a:xfrm>
          <a:off x="0" y="2649043"/>
          <a:ext cx="6513603" cy="126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Interventions that promote healthy environments</a:t>
          </a:r>
        </a:p>
        <a:p>
          <a:pPr marL="457200" lvl="2" indent="-228600" algn="l" defTabSz="889000">
            <a:lnSpc>
              <a:spcPct val="90000"/>
            </a:lnSpc>
            <a:spcBef>
              <a:spcPct val="0"/>
            </a:spcBef>
            <a:spcAft>
              <a:spcPct val="20000"/>
            </a:spcAft>
            <a:buChar char="•"/>
          </a:pPr>
          <a:r>
            <a:rPr lang="en-US" sz="2000" kern="1200"/>
            <a:t>Individuals and organizations work towards advocating for improved broader community  factors that influence health i.e. the affordable bus pass in Guelph</a:t>
          </a:r>
        </a:p>
      </dsp:txBody>
      <dsp:txXfrm>
        <a:off x="0" y="2649043"/>
        <a:ext cx="6513603" cy="1264770"/>
      </dsp:txXfrm>
    </dsp:sp>
    <dsp:sp modelId="{530EC3FB-E989-4C28-9F46-C4E7256F7B51}">
      <dsp:nvSpPr>
        <dsp:cNvPr id="0" name=""/>
        <dsp:cNvSpPr/>
      </dsp:nvSpPr>
      <dsp:spPr>
        <a:xfrm>
          <a:off x="0" y="3913813"/>
          <a:ext cx="6513603" cy="62361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Upstream approaches</a:t>
          </a:r>
        </a:p>
      </dsp:txBody>
      <dsp:txXfrm>
        <a:off x="30442" y="3944255"/>
        <a:ext cx="6452719" cy="562726"/>
      </dsp:txXfrm>
    </dsp:sp>
    <dsp:sp modelId="{BE06688B-7966-4FE2-8E12-6C6386B48844}">
      <dsp:nvSpPr>
        <dsp:cNvPr id="0" name=""/>
        <dsp:cNvSpPr/>
      </dsp:nvSpPr>
      <dsp:spPr>
        <a:xfrm>
          <a:off x="0" y="4537423"/>
          <a:ext cx="6513603" cy="126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Influenced by broad socio-environmental, cultural, and political structures</a:t>
          </a:r>
        </a:p>
        <a:p>
          <a:pPr marL="228600" lvl="1" indent="-228600" algn="l" defTabSz="889000">
            <a:lnSpc>
              <a:spcPct val="90000"/>
            </a:lnSpc>
            <a:spcBef>
              <a:spcPct val="0"/>
            </a:spcBef>
            <a:spcAft>
              <a:spcPct val="20000"/>
            </a:spcAft>
            <a:buChar char="•"/>
          </a:pPr>
          <a:r>
            <a:rPr lang="en-US" sz="2000" kern="1200" dirty="0"/>
            <a:t>Examining underlying systems, policies and values affecting resource allocation</a:t>
          </a:r>
        </a:p>
      </dsp:txBody>
      <dsp:txXfrm>
        <a:off x="0" y="4537423"/>
        <a:ext cx="6513603" cy="126477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F8394A8-108C-427E-9932-3C5627B350DD}" type="datetimeFigureOut">
              <a:rPr lang="en-US" smtClean="0"/>
              <a:t>9/17/2019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8C6EDC9-03D6-4CBB-A71A-D76A9940AD79}" type="slidenum">
              <a:rPr lang="en-US" smtClean="0"/>
              <a:t>‹#›</a:t>
            </a:fld>
            <a:endParaRPr lang="en-US"/>
          </a:p>
        </p:txBody>
      </p:sp>
    </p:spTree>
    <p:extLst>
      <p:ext uri="{BB962C8B-B14F-4D97-AF65-F5344CB8AC3E}">
        <p14:creationId xmlns:p14="http://schemas.microsoft.com/office/powerpoint/2010/main" val="3499124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6EDC9-03D6-4CBB-A71A-D76A9940AD79}" type="slidenum">
              <a:rPr lang="en-US" smtClean="0"/>
              <a:t>1</a:t>
            </a:fld>
            <a:endParaRPr lang="en-US"/>
          </a:p>
        </p:txBody>
      </p:sp>
    </p:spTree>
    <p:extLst>
      <p:ext uri="{BB962C8B-B14F-4D97-AF65-F5344CB8AC3E}">
        <p14:creationId xmlns:p14="http://schemas.microsoft.com/office/powerpoint/2010/main" val="1479459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6EDC9-03D6-4CBB-A71A-D76A9940AD79}" type="slidenum">
              <a:rPr lang="en-US" smtClean="0"/>
              <a:t>10</a:t>
            </a:fld>
            <a:endParaRPr lang="en-US"/>
          </a:p>
        </p:txBody>
      </p:sp>
    </p:spTree>
    <p:extLst>
      <p:ext uri="{BB962C8B-B14F-4D97-AF65-F5344CB8AC3E}">
        <p14:creationId xmlns:p14="http://schemas.microsoft.com/office/powerpoint/2010/main" val="2317663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6EDC9-03D6-4CBB-A71A-D76A9940AD79}" type="slidenum">
              <a:rPr lang="en-US" smtClean="0"/>
              <a:t>11</a:t>
            </a:fld>
            <a:endParaRPr lang="en-US"/>
          </a:p>
        </p:txBody>
      </p:sp>
    </p:spTree>
    <p:extLst>
      <p:ext uri="{BB962C8B-B14F-4D97-AF65-F5344CB8AC3E}">
        <p14:creationId xmlns:p14="http://schemas.microsoft.com/office/powerpoint/2010/main" val="883312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6EDC9-03D6-4CBB-A71A-D76A9940AD79}" type="slidenum">
              <a:rPr lang="en-US" smtClean="0"/>
              <a:t>12</a:t>
            </a:fld>
            <a:endParaRPr lang="en-US"/>
          </a:p>
        </p:txBody>
      </p:sp>
    </p:spTree>
    <p:extLst>
      <p:ext uri="{BB962C8B-B14F-4D97-AF65-F5344CB8AC3E}">
        <p14:creationId xmlns:p14="http://schemas.microsoft.com/office/powerpoint/2010/main" val="2555249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6EDC9-03D6-4CBB-A71A-D76A9940AD79}" type="slidenum">
              <a:rPr lang="en-US" smtClean="0"/>
              <a:t>13</a:t>
            </a:fld>
            <a:endParaRPr lang="en-US"/>
          </a:p>
        </p:txBody>
      </p:sp>
    </p:spTree>
    <p:extLst>
      <p:ext uri="{BB962C8B-B14F-4D97-AF65-F5344CB8AC3E}">
        <p14:creationId xmlns:p14="http://schemas.microsoft.com/office/powerpoint/2010/main" val="2578471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6EDC9-03D6-4CBB-A71A-D76A9940AD79}" type="slidenum">
              <a:rPr lang="en-US" smtClean="0"/>
              <a:t>14</a:t>
            </a:fld>
            <a:endParaRPr lang="en-US"/>
          </a:p>
        </p:txBody>
      </p:sp>
    </p:spTree>
    <p:extLst>
      <p:ext uri="{BB962C8B-B14F-4D97-AF65-F5344CB8AC3E}">
        <p14:creationId xmlns:p14="http://schemas.microsoft.com/office/powerpoint/2010/main" val="3588341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equity is important to ensure everyone in the community attains the highest level of health. To accomplish this, understanding the barriers that individuals face, and finding ways to remove the barriers, is one way to address the social determinants of health amongst different populations groups.</a:t>
            </a:r>
          </a:p>
          <a:p>
            <a:r>
              <a:rPr lang="en-US" dirty="0"/>
              <a:t>No one should be disadvantaged because of their social, economic or environmental circumstances. </a:t>
            </a:r>
          </a:p>
        </p:txBody>
      </p:sp>
      <p:sp>
        <p:nvSpPr>
          <p:cNvPr id="4" name="Slide Number Placeholder 3"/>
          <p:cNvSpPr>
            <a:spLocks noGrp="1"/>
          </p:cNvSpPr>
          <p:nvPr>
            <p:ph type="sldNum" sz="quarter" idx="5"/>
          </p:nvPr>
        </p:nvSpPr>
        <p:spPr/>
        <p:txBody>
          <a:bodyPr/>
          <a:lstStyle/>
          <a:p>
            <a:fld id="{D8C6EDC9-03D6-4CBB-A71A-D76A9940AD79}" type="slidenum">
              <a:rPr lang="en-US" smtClean="0"/>
              <a:t>2</a:t>
            </a:fld>
            <a:endParaRPr lang="en-US"/>
          </a:p>
        </p:txBody>
      </p:sp>
    </p:spTree>
    <p:extLst>
      <p:ext uri="{BB962C8B-B14F-4D97-AF65-F5344CB8AC3E}">
        <p14:creationId xmlns:p14="http://schemas.microsoft.com/office/powerpoint/2010/main" val="4273876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Equality doesn’t mean equity.  Some individuals in our community benefit from additional supports to achieve the same level of health as others in the community.  Health Equity ensures everyone  has a right to reach their full health potential and is the first step to mobilize change.</a:t>
            </a:r>
          </a:p>
        </p:txBody>
      </p:sp>
      <p:sp>
        <p:nvSpPr>
          <p:cNvPr id="4" name="Slide Number Placeholder 3"/>
          <p:cNvSpPr>
            <a:spLocks noGrp="1"/>
          </p:cNvSpPr>
          <p:nvPr>
            <p:ph type="sldNum" sz="quarter" idx="5"/>
          </p:nvPr>
        </p:nvSpPr>
        <p:spPr/>
        <p:txBody>
          <a:bodyPr/>
          <a:lstStyle/>
          <a:p>
            <a:fld id="{D8C6EDC9-03D6-4CBB-A71A-D76A9940AD79}" type="slidenum">
              <a:rPr lang="en-US" smtClean="0"/>
              <a:t>3</a:t>
            </a:fld>
            <a:endParaRPr lang="en-US"/>
          </a:p>
        </p:txBody>
      </p:sp>
    </p:spTree>
    <p:extLst>
      <p:ext uri="{BB962C8B-B14F-4D97-AF65-F5344CB8AC3E}">
        <p14:creationId xmlns:p14="http://schemas.microsoft.com/office/powerpoint/2010/main" val="2269243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mobilize change we have to understand what factors influence health. How do social, economic and political factors influence health?  Health equity and the social determinants of health are connected. The conditions in which people live work and play.  Individuals, families and communities with low resources are those with the highest disparities. Organizations and decision-makers have the capacity to influence positive changes for example, built environments, transportation, language accessibility, access to services.</a:t>
            </a:r>
          </a:p>
        </p:txBody>
      </p:sp>
      <p:sp>
        <p:nvSpPr>
          <p:cNvPr id="4" name="Slide Number Placeholder 3"/>
          <p:cNvSpPr>
            <a:spLocks noGrp="1"/>
          </p:cNvSpPr>
          <p:nvPr>
            <p:ph type="sldNum" sz="quarter" idx="5"/>
          </p:nvPr>
        </p:nvSpPr>
        <p:spPr/>
        <p:txBody>
          <a:bodyPr/>
          <a:lstStyle/>
          <a:p>
            <a:fld id="{D8C6EDC9-03D6-4CBB-A71A-D76A9940AD79}" type="slidenum">
              <a:rPr lang="en-US" smtClean="0"/>
              <a:t>4</a:t>
            </a:fld>
            <a:endParaRPr lang="en-US"/>
          </a:p>
        </p:txBody>
      </p:sp>
    </p:spTree>
    <p:extLst>
      <p:ext uri="{BB962C8B-B14F-4D97-AF65-F5344CB8AC3E}">
        <p14:creationId xmlns:p14="http://schemas.microsoft.com/office/powerpoint/2010/main" val="75447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6EDC9-03D6-4CBB-A71A-D76A9940AD79}" type="slidenum">
              <a:rPr lang="en-US" smtClean="0"/>
              <a:t>5</a:t>
            </a:fld>
            <a:endParaRPr lang="en-US"/>
          </a:p>
        </p:txBody>
      </p:sp>
    </p:spTree>
    <p:extLst>
      <p:ext uri="{BB962C8B-B14F-4D97-AF65-F5344CB8AC3E}">
        <p14:creationId xmlns:p14="http://schemas.microsoft.com/office/powerpoint/2010/main" val="2354404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equity means looking at the diversity in your neighborhood.  These are not all the groups in our community but more of a snapshot of recognizing that services, initiatives and polices have to reflect the needs of many groups. </a:t>
            </a:r>
          </a:p>
        </p:txBody>
      </p:sp>
      <p:sp>
        <p:nvSpPr>
          <p:cNvPr id="4" name="Slide Number Placeholder 3"/>
          <p:cNvSpPr>
            <a:spLocks noGrp="1"/>
          </p:cNvSpPr>
          <p:nvPr>
            <p:ph type="sldNum" sz="quarter" idx="5"/>
          </p:nvPr>
        </p:nvSpPr>
        <p:spPr/>
        <p:txBody>
          <a:bodyPr/>
          <a:lstStyle/>
          <a:p>
            <a:fld id="{D8C6EDC9-03D6-4CBB-A71A-D76A9940AD79}" type="slidenum">
              <a:rPr lang="en-US" smtClean="0"/>
              <a:t>6</a:t>
            </a:fld>
            <a:endParaRPr lang="en-US"/>
          </a:p>
        </p:txBody>
      </p:sp>
    </p:spTree>
    <p:extLst>
      <p:ext uri="{BB962C8B-B14F-4D97-AF65-F5344CB8AC3E}">
        <p14:creationId xmlns:p14="http://schemas.microsoft.com/office/powerpoint/2010/main" val="1025886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6EDC9-03D6-4CBB-A71A-D76A9940AD79}" type="slidenum">
              <a:rPr lang="en-US" smtClean="0"/>
              <a:t>7</a:t>
            </a:fld>
            <a:endParaRPr lang="en-US"/>
          </a:p>
        </p:txBody>
      </p:sp>
    </p:spTree>
    <p:extLst>
      <p:ext uri="{BB962C8B-B14F-4D97-AF65-F5344CB8AC3E}">
        <p14:creationId xmlns:p14="http://schemas.microsoft.com/office/powerpoint/2010/main" val="2531406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Income/economics is one factor that affects many of the social determinants of health.  How an individual was raised, access to resources, access to supports and financial stability affects healthy choices and decisions throughout  an individuals life.  Individuals who experience more negative life events, experience more negative outcomes which trigger more unhealthy </a:t>
            </a:r>
            <a:r>
              <a:rPr lang="en-US" dirty="0" err="1"/>
              <a:t>behaviours</a:t>
            </a:r>
            <a:r>
              <a:rPr lang="en-US" dirty="0"/>
              <a:t> such as smoking, drinking, overeating, which leads to chronic diseases. </a:t>
            </a:r>
          </a:p>
        </p:txBody>
      </p:sp>
      <p:sp>
        <p:nvSpPr>
          <p:cNvPr id="4" name="Slide Number Placeholder 3"/>
          <p:cNvSpPr>
            <a:spLocks noGrp="1"/>
          </p:cNvSpPr>
          <p:nvPr>
            <p:ph type="sldNum" sz="quarter" idx="5"/>
          </p:nvPr>
        </p:nvSpPr>
        <p:spPr/>
        <p:txBody>
          <a:bodyPr/>
          <a:lstStyle/>
          <a:p>
            <a:fld id="{D8C6EDC9-03D6-4CBB-A71A-D76A9940AD79}" type="slidenum">
              <a:rPr lang="en-US" smtClean="0"/>
              <a:t>8</a:t>
            </a:fld>
            <a:endParaRPr lang="en-US"/>
          </a:p>
        </p:txBody>
      </p:sp>
    </p:spTree>
    <p:extLst>
      <p:ext uri="{BB962C8B-B14F-4D97-AF65-F5344CB8AC3E}">
        <p14:creationId xmlns:p14="http://schemas.microsoft.com/office/powerpoint/2010/main" val="3972672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is an individuals health chance or choice? If you have grown up in an environment that is generational poverty your chance of being healthy is less than average. In fact, your postal code can determine how healthy you are going to be. </a:t>
            </a:r>
          </a:p>
        </p:txBody>
      </p:sp>
      <p:sp>
        <p:nvSpPr>
          <p:cNvPr id="4" name="Slide Number Placeholder 3"/>
          <p:cNvSpPr>
            <a:spLocks noGrp="1"/>
          </p:cNvSpPr>
          <p:nvPr>
            <p:ph type="sldNum" sz="quarter" idx="5"/>
          </p:nvPr>
        </p:nvSpPr>
        <p:spPr/>
        <p:txBody>
          <a:bodyPr/>
          <a:lstStyle/>
          <a:p>
            <a:fld id="{D8C6EDC9-03D6-4CBB-A71A-D76A9940AD79}" type="slidenum">
              <a:rPr lang="en-US" smtClean="0"/>
              <a:t>9</a:t>
            </a:fld>
            <a:endParaRPr lang="en-US"/>
          </a:p>
        </p:txBody>
      </p:sp>
    </p:spTree>
    <p:extLst>
      <p:ext uri="{BB962C8B-B14F-4D97-AF65-F5344CB8AC3E}">
        <p14:creationId xmlns:p14="http://schemas.microsoft.com/office/powerpoint/2010/main" val="2925581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5F66F-7D88-4AF4-B0B6-3BE0EA03ED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63B119-5A2E-450B-BF9C-EE12588E72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B67F95-234B-4071-8875-CF0F6A790FDC}"/>
              </a:ext>
            </a:extLst>
          </p:cNvPr>
          <p:cNvSpPr>
            <a:spLocks noGrp="1"/>
          </p:cNvSpPr>
          <p:nvPr>
            <p:ph type="dt" sz="half" idx="10"/>
          </p:nvPr>
        </p:nvSpPr>
        <p:spPr/>
        <p:txBody>
          <a:bodyPr/>
          <a:lstStyle/>
          <a:p>
            <a:fld id="{50C8DEA8-8533-4BDA-A482-4AD1461048BC}" type="datetimeFigureOut">
              <a:rPr lang="en-US" smtClean="0"/>
              <a:t>9/17/2019</a:t>
            </a:fld>
            <a:endParaRPr lang="en-US"/>
          </a:p>
        </p:txBody>
      </p:sp>
      <p:sp>
        <p:nvSpPr>
          <p:cNvPr id="5" name="Footer Placeholder 4">
            <a:extLst>
              <a:ext uri="{FF2B5EF4-FFF2-40B4-BE49-F238E27FC236}">
                <a16:creationId xmlns:a16="http://schemas.microsoft.com/office/drawing/2014/main" id="{5A140A0E-6532-414C-B41F-1891F088E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03F61-28E6-40FF-9F90-4B001F48AA16}"/>
              </a:ext>
            </a:extLst>
          </p:cNvPr>
          <p:cNvSpPr>
            <a:spLocks noGrp="1"/>
          </p:cNvSpPr>
          <p:nvPr>
            <p:ph type="sldNum" sz="quarter" idx="12"/>
          </p:nvPr>
        </p:nvSpPr>
        <p:spPr/>
        <p:txBody>
          <a:bodyPr/>
          <a:lstStyle/>
          <a:p>
            <a:fld id="{71023CD2-591A-434B-A02D-ADF4AF6974F0}" type="slidenum">
              <a:rPr lang="en-US" smtClean="0"/>
              <a:t>‹#›</a:t>
            </a:fld>
            <a:endParaRPr lang="en-US"/>
          </a:p>
        </p:txBody>
      </p:sp>
    </p:spTree>
    <p:extLst>
      <p:ext uri="{BB962C8B-B14F-4D97-AF65-F5344CB8AC3E}">
        <p14:creationId xmlns:p14="http://schemas.microsoft.com/office/powerpoint/2010/main" val="3023851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7D8B7-F07F-40EF-85B1-F4E495EC7E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13D447-4375-434F-B7DB-BDC129FEC4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1C3BFA-91FA-40E9-B894-3B89C07607DE}"/>
              </a:ext>
            </a:extLst>
          </p:cNvPr>
          <p:cNvSpPr>
            <a:spLocks noGrp="1"/>
          </p:cNvSpPr>
          <p:nvPr>
            <p:ph type="dt" sz="half" idx="10"/>
          </p:nvPr>
        </p:nvSpPr>
        <p:spPr/>
        <p:txBody>
          <a:bodyPr/>
          <a:lstStyle/>
          <a:p>
            <a:fld id="{50C8DEA8-8533-4BDA-A482-4AD1461048BC}" type="datetimeFigureOut">
              <a:rPr lang="en-US" smtClean="0"/>
              <a:t>9/17/2019</a:t>
            </a:fld>
            <a:endParaRPr lang="en-US"/>
          </a:p>
        </p:txBody>
      </p:sp>
      <p:sp>
        <p:nvSpPr>
          <p:cNvPr id="5" name="Footer Placeholder 4">
            <a:extLst>
              <a:ext uri="{FF2B5EF4-FFF2-40B4-BE49-F238E27FC236}">
                <a16:creationId xmlns:a16="http://schemas.microsoft.com/office/drawing/2014/main" id="{EBE991B3-6CF7-4DAB-BA36-7D25BBA0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1FE33A-ED78-4D0C-9355-A18E7EF5F681}"/>
              </a:ext>
            </a:extLst>
          </p:cNvPr>
          <p:cNvSpPr>
            <a:spLocks noGrp="1"/>
          </p:cNvSpPr>
          <p:nvPr>
            <p:ph type="sldNum" sz="quarter" idx="12"/>
          </p:nvPr>
        </p:nvSpPr>
        <p:spPr/>
        <p:txBody>
          <a:bodyPr/>
          <a:lstStyle/>
          <a:p>
            <a:fld id="{71023CD2-591A-434B-A02D-ADF4AF6974F0}" type="slidenum">
              <a:rPr lang="en-US" smtClean="0"/>
              <a:t>‹#›</a:t>
            </a:fld>
            <a:endParaRPr lang="en-US"/>
          </a:p>
        </p:txBody>
      </p:sp>
    </p:spTree>
    <p:extLst>
      <p:ext uri="{BB962C8B-B14F-4D97-AF65-F5344CB8AC3E}">
        <p14:creationId xmlns:p14="http://schemas.microsoft.com/office/powerpoint/2010/main" val="3345824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5B8288-A4C7-463A-94A3-274A7FDCBF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14322B-67C4-45A8-A0F2-1BF745C26D2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B7C44-BF0E-4F61-87E1-116836FE77A3}"/>
              </a:ext>
            </a:extLst>
          </p:cNvPr>
          <p:cNvSpPr>
            <a:spLocks noGrp="1"/>
          </p:cNvSpPr>
          <p:nvPr>
            <p:ph type="dt" sz="half" idx="10"/>
          </p:nvPr>
        </p:nvSpPr>
        <p:spPr/>
        <p:txBody>
          <a:bodyPr/>
          <a:lstStyle/>
          <a:p>
            <a:fld id="{50C8DEA8-8533-4BDA-A482-4AD1461048BC}" type="datetimeFigureOut">
              <a:rPr lang="en-US" smtClean="0"/>
              <a:t>9/17/2019</a:t>
            </a:fld>
            <a:endParaRPr lang="en-US"/>
          </a:p>
        </p:txBody>
      </p:sp>
      <p:sp>
        <p:nvSpPr>
          <p:cNvPr id="5" name="Footer Placeholder 4">
            <a:extLst>
              <a:ext uri="{FF2B5EF4-FFF2-40B4-BE49-F238E27FC236}">
                <a16:creationId xmlns:a16="http://schemas.microsoft.com/office/drawing/2014/main" id="{B481736F-F2C6-487A-B14B-C929F92D67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06EDE5-6557-442B-A976-07001E3D3B67}"/>
              </a:ext>
            </a:extLst>
          </p:cNvPr>
          <p:cNvSpPr>
            <a:spLocks noGrp="1"/>
          </p:cNvSpPr>
          <p:nvPr>
            <p:ph type="sldNum" sz="quarter" idx="12"/>
          </p:nvPr>
        </p:nvSpPr>
        <p:spPr/>
        <p:txBody>
          <a:bodyPr/>
          <a:lstStyle/>
          <a:p>
            <a:fld id="{71023CD2-591A-434B-A02D-ADF4AF6974F0}" type="slidenum">
              <a:rPr lang="en-US" smtClean="0"/>
              <a:t>‹#›</a:t>
            </a:fld>
            <a:endParaRPr lang="en-US"/>
          </a:p>
        </p:txBody>
      </p:sp>
    </p:spTree>
    <p:extLst>
      <p:ext uri="{BB962C8B-B14F-4D97-AF65-F5344CB8AC3E}">
        <p14:creationId xmlns:p14="http://schemas.microsoft.com/office/powerpoint/2010/main" val="2058550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A2BB2-5D42-4835-A208-69F6A72AA0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87C828-D5F0-451D-8F2B-2CA648C2A64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748D39-FE9E-48F4-8015-BE4F831B2F21}"/>
              </a:ext>
            </a:extLst>
          </p:cNvPr>
          <p:cNvSpPr>
            <a:spLocks noGrp="1"/>
          </p:cNvSpPr>
          <p:nvPr>
            <p:ph type="dt" sz="half" idx="10"/>
          </p:nvPr>
        </p:nvSpPr>
        <p:spPr/>
        <p:txBody>
          <a:bodyPr/>
          <a:lstStyle/>
          <a:p>
            <a:fld id="{50C8DEA8-8533-4BDA-A482-4AD1461048BC}" type="datetimeFigureOut">
              <a:rPr lang="en-US" smtClean="0"/>
              <a:t>9/17/2019</a:t>
            </a:fld>
            <a:endParaRPr lang="en-US"/>
          </a:p>
        </p:txBody>
      </p:sp>
      <p:sp>
        <p:nvSpPr>
          <p:cNvPr id="5" name="Footer Placeholder 4">
            <a:extLst>
              <a:ext uri="{FF2B5EF4-FFF2-40B4-BE49-F238E27FC236}">
                <a16:creationId xmlns:a16="http://schemas.microsoft.com/office/drawing/2014/main" id="{910A4A9F-D72F-40C4-AEEF-E94E2D0F40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7A8877-0809-45E9-9F2E-C69F7100DB5F}"/>
              </a:ext>
            </a:extLst>
          </p:cNvPr>
          <p:cNvSpPr>
            <a:spLocks noGrp="1"/>
          </p:cNvSpPr>
          <p:nvPr>
            <p:ph type="sldNum" sz="quarter" idx="12"/>
          </p:nvPr>
        </p:nvSpPr>
        <p:spPr/>
        <p:txBody>
          <a:bodyPr/>
          <a:lstStyle/>
          <a:p>
            <a:fld id="{71023CD2-591A-434B-A02D-ADF4AF6974F0}" type="slidenum">
              <a:rPr lang="en-US" smtClean="0"/>
              <a:t>‹#›</a:t>
            </a:fld>
            <a:endParaRPr lang="en-US"/>
          </a:p>
        </p:txBody>
      </p:sp>
    </p:spTree>
    <p:extLst>
      <p:ext uri="{BB962C8B-B14F-4D97-AF65-F5344CB8AC3E}">
        <p14:creationId xmlns:p14="http://schemas.microsoft.com/office/powerpoint/2010/main" val="3194168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87C6D-1FCC-46C9-9C0A-8B57446BB5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4F94D8-BFFE-45F2-90F1-1804FFD3D0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3866FB-4425-4217-B25E-54AB95480762}"/>
              </a:ext>
            </a:extLst>
          </p:cNvPr>
          <p:cNvSpPr>
            <a:spLocks noGrp="1"/>
          </p:cNvSpPr>
          <p:nvPr>
            <p:ph type="dt" sz="half" idx="10"/>
          </p:nvPr>
        </p:nvSpPr>
        <p:spPr/>
        <p:txBody>
          <a:bodyPr/>
          <a:lstStyle/>
          <a:p>
            <a:fld id="{50C8DEA8-8533-4BDA-A482-4AD1461048BC}" type="datetimeFigureOut">
              <a:rPr lang="en-US" smtClean="0"/>
              <a:t>9/17/2019</a:t>
            </a:fld>
            <a:endParaRPr lang="en-US"/>
          </a:p>
        </p:txBody>
      </p:sp>
      <p:sp>
        <p:nvSpPr>
          <p:cNvPr id="5" name="Footer Placeholder 4">
            <a:extLst>
              <a:ext uri="{FF2B5EF4-FFF2-40B4-BE49-F238E27FC236}">
                <a16:creationId xmlns:a16="http://schemas.microsoft.com/office/drawing/2014/main" id="{C49AC7CA-C1F4-4BF3-A39F-BE59A53679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50D0A-89ED-45D9-AF0D-D44A39BDAA2D}"/>
              </a:ext>
            </a:extLst>
          </p:cNvPr>
          <p:cNvSpPr>
            <a:spLocks noGrp="1"/>
          </p:cNvSpPr>
          <p:nvPr>
            <p:ph type="sldNum" sz="quarter" idx="12"/>
          </p:nvPr>
        </p:nvSpPr>
        <p:spPr/>
        <p:txBody>
          <a:bodyPr/>
          <a:lstStyle/>
          <a:p>
            <a:fld id="{71023CD2-591A-434B-A02D-ADF4AF6974F0}" type="slidenum">
              <a:rPr lang="en-US" smtClean="0"/>
              <a:t>‹#›</a:t>
            </a:fld>
            <a:endParaRPr lang="en-US"/>
          </a:p>
        </p:txBody>
      </p:sp>
    </p:spTree>
    <p:extLst>
      <p:ext uri="{BB962C8B-B14F-4D97-AF65-F5344CB8AC3E}">
        <p14:creationId xmlns:p14="http://schemas.microsoft.com/office/powerpoint/2010/main" val="196963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7D92-0947-41EF-942D-A375C78FAD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62E401-99CD-47AF-AD23-F7987792C68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451B87-63AB-4DB2-9E78-7FC5A25DBB8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51168D-C4BE-4177-9C46-1D7206FD21C5}"/>
              </a:ext>
            </a:extLst>
          </p:cNvPr>
          <p:cNvSpPr>
            <a:spLocks noGrp="1"/>
          </p:cNvSpPr>
          <p:nvPr>
            <p:ph type="dt" sz="half" idx="10"/>
          </p:nvPr>
        </p:nvSpPr>
        <p:spPr/>
        <p:txBody>
          <a:bodyPr/>
          <a:lstStyle/>
          <a:p>
            <a:fld id="{50C8DEA8-8533-4BDA-A482-4AD1461048BC}" type="datetimeFigureOut">
              <a:rPr lang="en-US" smtClean="0"/>
              <a:t>9/17/2019</a:t>
            </a:fld>
            <a:endParaRPr lang="en-US"/>
          </a:p>
        </p:txBody>
      </p:sp>
      <p:sp>
        <p:nvSpPr>
          <p:cNvPr id="6" name="Footer Placeholder 5">
            <a:extLst>
              <a:ext uri="{FF2B5EF4-FFF2-40B4-BE49-F238E27FC236}">
                <a16:creationId xmlns:a16="http://schemas.microsoft.com/office/drawing/2014/main" id="{F4653312-6AD0-4BF6-969F-265D050086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9F10B2-58BB-4113-BC67-40994E79693A}"/>
              </a:ext>
            </a:extLst>
          </p:cNvPr>
          <p:cNvSpPr>
            <a:spLocks noGrp="1"/>
          </p:cNvSpPr>
          <p:nvPr>
            <p:ph type="sldNum" sz="quarter" idx="12"/>
          </p:nvPr>
        </p:nvSpPr>
        <p:spPr/>
        <p:txBody>
          <a:bodyPr/>
          <a:lstStyle/>
          <a:p>
            <a:fld id="{71023CD2-591A-434B-A02D-ADF4AF6974F0}" type="slidenum">
              <a:rPr lang="en-US" smtClean="0"/>
              <a:t>‹#›</a:t>
            </a:fld>
            <a:endParaRPr lang="en-US"/>
          </a:p>
        </p:txBody>
      </p:sp>
    </p:spTree>
    <p:extLst>
      <p:ext uri="{BB962C8B-B14F-4D97-AF65-F5344CB8AC3E}">
        <p14:creationId xmlns:p14="http://schemas.microsoft.com/office/powerpoint/2010/main" val="3108706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04CAD-B09A-4EB5-B3C6-739A91F6BC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FD1E23-BE73-4B86-AA55-4FE1C99E04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19AB2DA-3262-4B17-99BF-B9CEBD8B441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8C6BA6-23D3-498F-9B0B-3C737E4269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AB5641-3A38-4CBD-ADF6-6EEEE7E915F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8140B-F134-4168-8A86-918FB8DC2C02}"/>
              </a:ext>
            </a:extLst>
          </p:cNvPr>
          <p:cNvSpPr>
            <a:spLocks noGrp="1"/>
          </p:cNvSpPr>
          <p:nvPr>
            <p:ph type="dt" sz="half" idx="10"/>
          </p:nvPr>
        </p:nvSpPr>
        <p:spPr/>
        <p:txBody>
          <a:bodyPr/>
          <a:lstStyle/>
          <a:p>
            <a:fld id="{50C8DEA8-8533-4BDA-A482-4AD1461048BC}" type="datetimeFigureOut">
              <a:rPr lang="en-US" smtClean="0"/>
              <a:t>9/17/2019</a:t>
            </a:fld>
            <a:endParaRPr lang="en-US"/>
          </a:p>
        </p:txBody>
      </p:sp>
      <p:sp>
        <p:nvSpPr>
          <p:cNvPr id="8" name="Footer Placeholder 7">
            <a:extLst>
              <a:ext uri="{FF2B5EF4-FFF2-40B4-BE49-F238E27FC236}">
                <a16:creationId xmlns:a16="http://schemas.microsoft.com/office/drawing/2014/main" id="{228B8AAD-2B75-49CB-AAE2-96F15DC7B6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129462-7B24-4AF9-AD8A-0DCF7A397004}"/>
              </a:ext>
            </a:extLst>
          </p:cNvPr>
          <p:cNvSpPr>
            <a:spLocks noGrp="1"/>
          </p:cNvSpPr>
          <p:nvPr>
            <p:ph type="sldNum" sz="quarter" idx="12"/>
          </p:nvPr>
        </p:nvSpPr>
        <p:spPr/>
        <p:txBody>
          <a:bodyPr/>
          <a:lstStyle/>
          <a:p>
            <a:fld id="{71023CD2-591A-434B-A02D-ADF4AF6974F0}" type="slidenum">
              <a:rPr lang="en-US" smtClean="0"/>
              <a:t>‹#›</a:t>
            </a:fld>
            <a:endParaRPr lang="en-US"/>
          </a:p>
        </p:txBody>
      </p:sp>
    </p:spTree>
    <p:extLst>
      <p:ext uri="{BB962C8B-B14F-4D97-AF65-F5344CB8AC3E}">
        <p14:creationId xmlns:p14="http://schemas.microsoft.com/office/powerpoint/2010/main" val="2698466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A569-DB26-454D-916C-4A7AFE1296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91FA5E-18A8-4193-AAFC-7CEFD03037FD}"/>
              </a:ext>
            </a:extLst>
          </p:cNvPr>
          <p:cNvSpPr>
            <a:spLocks noGrp="1"/>
          </p:cNvSpPr>
          <p:nvPr>
            <p:ph type="dt" sz="half" idx="10"/>
          </p:nvPr>
        </p:nvSpPr>
        <p:spPr/>
        <p:txBody>
          <a:bodyPr/>
          <a:lstStyle/>
          <a:p>
            <a:fld id="{50C8DEA8-8533-4BDA-A482-4AD1461048BC}" type="datetimeFigureOut">
              <a:rPr lang="en-US" smtClean="0"/>
              <a:t>9/17/2019</a:t>
            </a:fld>
            <a:endParaRPr lang="en-US"/>
          </a:p>
        </p:txBody>
      </p:sp>
      <p:sp>
        <p:nvSpPr>
          <p:cNvPr id="4" name="Footer Placeholder 3">
            <a:extLst>
              <a:ext uri="{FF2B5EF4-FFF2-40B4-BE49-F238E27FC236}">
                <a16:creationId xmlns:a16="http://schemas.microsoft.com/office/drawing/2014/main" id="{BB831FA5-FBB2-4211-A693-2B7C28A01B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B87EC0-8BC2-4D70-9991-3964C91E39F2}"/>
              </a:ext>
            </a:extLst>
          </p:cNvPr>
          <p:cNvSpPr>
            <a:spLocks noGrp="1"/>
          </p:cNvSpPr>
          <p:nvPr>
            <p:ph type="sldNum" sz="quarter" idx="12"/>
          </p:nvPr>
        </p:nvSpPr>
        <p:spPr/>
        <p:txBody>
          <a:bodyPr/>
          <a:lstStyle/>
          <a:p>
            <a:fld id="{71023CD2-591A-434B-A02D-ADF4AF6974F0}" type="slidenum">
              <a:rPr lang="en-US" smtClean="0"/>
              <a:t>‹#›</a:t>
            </a:fld>
            <a:endParaRPr lang="en-US"/>
          </a:p>
        </p:txBody>
      </p:sp>
    </p:spTree>
    <p:extLst>
      <p:ext uri="{BB962C8B-B14F-4D97-AF65-F5344CB8AC3E}">
        <p14:creationId xmlns:p14="http://schemas.microsoft.com/office/powerpoint/2010/main" val="3615409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452AC7-4753-48AB-937A-D920FFA4B3E6}"/>
              </a:ext>
            </a:extLst>
          </p:cNvPr>
          <p:cNvSpPr>
            <a:spLocks noGrp="1"/>
          </p:cNvSpPr>
          <p:nvPr>
            <p:ph type="dt" sz="half" idx="10"/>
          </p:nvPr>
        </p:nvSpPr>
        <p:spPr/>
        <p:txBody>
          <a:bodyPr/>
          <a:lstStyle/>
          <a:p>
            <a:fld id="{50C8DEA8-8533-4BDA-A482-4AD1461048BC}" type="datetimeFigureOut">
              <a:rPr lang="en-US" smtClean="0"/>
              <a:t>9/17/2019</a:t>
            </a:fld>
            <a:endParaRPr lang="en-US"/>
          </a:p>
        </p:txBody>
      </p:sp>
      <p:sp>
        <p:nvSpPr>
          <p:cNvPr id="3" name="Footer Placeholder 2">
            <a:extLst>
              <a:ext uri="{FF2B5EF4-FFF2-40B4-BE49-F238E27FC236}">
                <a16:creationId xmlns:a16="http://schemas.microsoft.com/office/drawing/2014/main" id="{2021E5A6-44A1-448A-A52F-DC4D44CCA0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8F6E9F-FDD9-48C1-912D-CEA70C431BE0}"/>
              </a:ext>
            </a:extLst>
          </p:cNvPr>
          <p:cNvSpPr>
            <a:spLocks noGrp="1"/>
          </p:cNvSpPr>
          <p:nvPr>
            <p:ph type="sldNum" sz="quarter" idx="12"/>
          </p:nvPr>
        </p:nvSpPr>
        <p:spPr/>
        <p:txBody>
          <a:bodyPr/>
          <a:lstStyle/>
          <a:p>
            <a:fld id="{71023CD2-591A-434B-A02D-ADF4AF6974F0}" type="slidenum">
              <a:rPr lang="en-US" smtClean="0"/>
              <a:t>‹#›</a:t>
            </a:fld>
            <a:endParaRPr lang="en-US"/>
          </a:p>
        </p:txBody>
      </p:sp>
    </p:spTree>
    <p:extLst>
      <p:ext uri="{BB962C8B-B14F-4D97-AF65-F5344CB8AC3E}">
        <p14:creationId xmlns:p14="http://schemas.microsoft.com/office/powerpoint/2010/main" val="2673813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66284-1DF3-4B92-82D8-6F3702F0A2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B41377-F312-47A8-9352-DEBA1578B0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8EC76E-E04E-45ED-9E65-5EFF1390A7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F26A2D4-2C58-46FD-9526-1F471622C02F}"/>
              </a:ext>
            </a:extLst>
          </p:cNvPr>
          <p:cNvSpPr>
            <a:spLocks noGrp="1"/>
          </p:cNvSpPr>
          <p:nvPr>
            <p:ph type="dt" sz="half" idx="10"/>
          </p:nvPr>
        </p:nvSpPr>
        <p:spPr/>
        <p:txBody>
          <a:bodyPr/>
          <a:lstStyle/>
          <a:p>
            <a:fld id="{50C8DEA8-8533-4BDA-A482-4AD1461048BC}" type="datetimeFigureOut">
              <a:rPr lang="en-US" smtClean="0"/>
              <a:t>9/17/2019</a:t>
            </a:fld>
            <a:endParaRPr lang="en-US"/>
          </a:p>
        </p:txBody>
      </p:sp>
      <p:sp>
        <p:nvSpPr>
          <p:cNvPr id="6" name="Footer Placeholder 5">
            <a:extLst>
              <a:ext uri="{FF2B5EF4-FFF2-40B4-BE49-F238E27FC236}">
                <a16:creationId xmlns:a16="http://schemas.microsoft.com/office/drawing/2014/main" id="{80AAE4D6-29AC-45D3-963C-01D0910254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CDE598-0185-4B44-84DB-C1C133695D75}"/>
              </a:ext>
            </a:extLst>
          </p:cNvPr>
          <p:cNvSpPr>
            <a:spLocks noGrp="1"/>
          </p:cNvSpPr>
          <p:nvPr>
            <p:ph type="sldNum" sz="quarter" idx="12"/>
          </p:nvPr>
        </p:nvSpPr>
        <p:spPr/>
        <p:txBody>
          <a:bodyPr/>
          <a:lstStyle/>
          <a:p>
            <a:fld id="{71023CD2-591A-434B-A02D-ADF4AF6974F0}" type="slidenum">
              <a:rPr lang="en-US" smtClean="0"/>
              <a:t>‹#›</a:t>
            </a:fld>
            <a:endParaRPr lang="en-US"/>
          </a:p>
        </p:txBody>
      </p:sp>
    </p:spTree>
    <p:extLst>
      <p:ext uri="{BB962C8B-B14F-4D97-AF65-F5344CB8AC3E}">
        <p14:creationId xmlns:p14="http://schemas.microsoft.com/office/powerpoint/2010/main" val="2753687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612C-571A-46F4-AD1A-FD3B6022E6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00152E-52F3-4546-BF52-B8180117F2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8B9C6-1E80-48BA-9734-60F9677A1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3D60C4-775A-4488-AD88-B7CDC398AFD2}"/>
              </a:ext>
            </a:extLst>
          </p:cNvPr>
          <p:cNvSpPr>
            <a:spLocks noGrp="1"/>
          </p:cNvSpPr>
          <p:nvPr>
            <p:ph type="dt" sz="half" idx="10"/>
          </p:nvPr>
        </p:nvSpPr>
        <p:spPr/>
        <p:txBody>
          <a:bodyPr/>
          <a:lstStyle/>
          <a:p>
            <a:fld id="{50C8DEA8-8533-4BDA-A482-4AD1461048BC}" type="datetimeFigureOut">
              <a:rPr lang="en-US" smtClean="0"/>
              <a:t>9/17/2019</a:t>
            </a:fld>
            <a:endParaRPr lang="en-US"/>
          </a:p>
        </p:txBody>
      </p:sp>
      <p:sp>
        <p:nvSpPr>
          <p:cNvPr id="6" name="Footer Placeholder 5">
            <a:extLst>
              <a:ext uri="{FF2B5EF4-FFF2-40B4-BE49-F238E27FC236}">
                <a16:creationId xmlns:a16="http://schemas.microsoft.com/office/drawing/2014/main" id="{9B4804E6-2AFE-4039-A75F-B0212E418D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0E675-8899-484B-8ECD-1C6B752988B8}"/>
              </a:ext>
            </a:extLst>
          </p:cNvPr>
          <p:cNvSpPr>
            <a:spLocks noGrp="1"/>
          </p:cNvSpPr>
          <p:nvPr>
            <p:ph type="sldNum" sz="quarter" idx="12"/>
          </p:nvPr>
        </p:nvSpPr>
        <p:spPr/>
        <p:txBody>
          <a:bodyPr/>
          <a:lstStyle/>
          <a:p>
            <a:fld id="{71023CD2-591A-434B-A02D-ADF4AF6974F0}" type="slidenum">
              <a:rPr lang="en-US" smtClean="0"/>
              <a:t>‹#›</a:t>
            </a:fld>
            <a:endParaRPr lang="en-US"/>
          </a:p>
        </p:txBody>
      </p:sp>
    </p:spTree>
    <p:extLst>
      <p:ext uri="{BB962C8B-B14F-4D97-AF65-F5344CB8AC3E}">
        <p14:creationId xmlns:p14="http://schemas.microsoft.com/office/powerpoint/2010/main" val="596512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64437E-1241-48EC-B4A8-9E9951EBA6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2F7C60-9E3D-4E27-A8CA-A149BCE675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E4CC2E-A3A8-4E59-AA80-82E7D68215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8DEA8-8533-4BDA-A482-4AD1461048BC}" type="datetimeFigureOut">
              <a:rPr lang="en-US" smtClean="0"/>
              <a:t>9/17/2019</a:t>
            </a:fld>
            <a:endParaRPr lang="en-US"/>
          </a:p>
        </p:txBody>
      </p:sp>
      <p:sp>
        <p:nvSpPr>
          <p:cNvPr id="5" name="Footer Placeholder 4">
            <a:extLst>
              <a:ext uri="{FF2B5EF4-FFF2-40B4-BE49-F238E27FC236}">
                <a16:creationId xmlns:a16="http://schemas.microsoft.com/office/drawing/2014/main" id="{DF2907B9-2382-47C9-B8C9-45EB222B00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915D54-D85A-4DE2-A5DB-4F40541A9A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23CD2-591A-434B-A02D-ADF4AF6974F0}" type="slidenum">
              <a:rPr lang="en-US" smtClean="0"/>
              <a:t>‹#›</a:t>
            </a:fld>
            <a:endParaRPr lang="en-US"/>
          </a:p>
        </p:txBody>
      </p:sp>
    </p:spTree>
    <p:extLst>
      <p:ext uri="{BB962C8B-B14F-4D97-AF65-F5344CB8AC3E}">
        <p14:creationId xmlns:p14="http://schemas.microsoft.com/office/powerpoint/2010/main" val="679919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3.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2.m4a"/><Relationship Id="rId7" Type="http://schemas.openxmlformats.org/officeDocument/2006/relationships/image" Target="../media/image14.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audio" Target="../media/media12.m4a"/><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12.xml"/><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notesSlide" Target="../notesSlides/notesSlide13.xml"/><Relationship Id="rId9" Type="http://schemas.microsoft.com/office/2007/relationships/diagramDrawing" Target="../diagrams/drawing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dcmoves.org/priority-pillars/dufferin-county-equity-collaborative/" TargetMode="External"/><Relationship Id="rId5" Type="http://schemas.openxmlformats.org/officeDocument/2006/relationships/image" Target="../media/image16.jpe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4.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RMkBUXJLW9g" TargetMode="Externa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0.sv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9.m4a"/><Relationship Id="rId7" Type="http://schemas.openxmlformats.org/officeDocument/2006/relationships/image" Target="../media/image11.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750B62-8035-4034-BB5A-69B2F543BA17}"/>
              </a:ext>
            </a:extLst>
          </p:cNvPr>
          <p:cNvSpPr>
            <a:spLocks noGrp="1"/>
          </p:cNvSpPr>
          <p:nvPr>
            <p:ph type="ctrTitle"/>
          </p:nvPr>
        </p:nvSpPr>
        <p:spPr>
          <a:xfrm>
            <a:off x="5927794" y="3075549"/>
            <a:ext cx="6024154" cy="2889114"/>
          </a:xfrm>
        </p:spPr>
        <p:txBody>
          <a:bodyPr anchor="b">
            <a:normAutofit/>
          </a:bodyPr>
          <a:lstStyle/>
          <a:p>
            <a:r>
              <a:rPr lang="en-US" dirty="0">
                <a:solidFill>
                  <a:schemeClr val="bg1"/>
                </a:solidFill>
              </a:rPr>
              <a:t>An Overview: Understanding Health Equity</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Scales of Justice">
            <a:extLst>
              <a:ext uri="{FF2B5EF4-FFF2-40B4-BE49-F238E27FC236}">
                <a16:creationId xmlns:a16="http://schemas.microsoft.com/office/drawing/2014/main" id="{77F7755F-7351-4AA2-A3F3-67E24160AB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9382" y="720993"/>
            <a:ext cx="4047843" cy="4047843"/>
          </a:xfrm>
          <a:prstGeom prst="rect">
            <a:avLst/>
          </a:prstGeom>
        </p:spPr>
      </p:pic>
      <p:pic>
        <p:nvPicPr>
          <p:cNvPr id="5" name="1">
            <a:hlinkClick r:id="" action="ppaction://media"/>
            <a:extLst>
              <a:ext uri="{FF2B5EF4-FFF2-40B4-BE49-F238E27FC236}">
                <a16:creationId xmlns:a16="http://schemas.microsoft.com/office/drawing/2014/main" id="{2262C7F6-DDCF-461D-9913-9242D66602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04372" y="5964663"/>
            <a:ext cx="487363" cy="487363"/>
          </a:xfrm>
          <a:prstGeom prst="rect">
            <a:avLst/>
          </a:prstGeom>
        </p:spPr>
      </p:pic>
    </p:spTree>
    <p:extLst>
      <p:ext uri="{BB962C8B-B14F-4D97-AF65-F5344CB8AC3E}">
        <p14:creationId xmlns:p14="http://schemas.microsoft.com/office/powerpoint/2010/main" val="114027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42E04E-3B3C-48C6-A0CA-22B8C2FD1450}"/>
              </a:ext>
            </a:extLst>
          </p:cNvPr>
          <p:cNvSpPr>
            <a:spLocks noGrp="1"/>
          </p:cNvSpPr>
          <p:nvPr>
            <p:ph type="title"/>
          </p:nvPr>
        </p:nvSpPr>
        <p:spPr>
          <a:xfrm>
            <a:off x="4520528" y="181898"/>
            <a:ext cx="7221218" cy="1454051"/>
          </a:xfrm>
        </p:spPr>
        <p:txBody>
          <a:bodyPr>
            <a:normAutofit/>
          </a:bodyPr>
          <a:lstStyle/>
          <a:p>
            <a:pPr algn="ctr"/>
            <a:r>
              <a:rPr lang="en-US" dirty="0">
                <a:solidFill>
                  <a:srgbClr val="000000"/>
                </a:solidFill>
              </a:rPr>
              <a:t>Consider: The Economic Lens</a:t>
            </a:r>
          </a:p>
        </p:txBody>
      </p:sp>
      <p:sp>
        <p:nvSpPr>
          <p:cNvPr id="26"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Relationship">
            <a:extLst>
              <a:ext uri="{FF2B5EF4-FFF2-40B4-BE49-F238E27FC236}">
                <a16:creationId xmlns:a16="http://schemas.microsoft.com/office/drawing/2014/main" id="{4081B3B0-CAEA-43B5-A44F-79CC385386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8110" y="2046170"/>
            <a:ext cx="3620021" cy="3620021"/>
          </a:xfrm>
          <a:prstGeom prst="rect">
            <a:avLst/>
          </a:prstGeom>
        </p:spPr>
      </p:pic>
      <p:sp>
        <p:nvSpPr>
          <p:cNvPr id="3" name="Content Placeholder 2">
            <a:extLst>
              <a:ext uri="{FF2B5EF4-FFF2-40B4-BE49-F238E27FC236}">
                <a16:creationId xmlns:a16="http://schemas.microsoft.com/office/drawing/2014/main" id="{2D5730A9-AF1A-4640-90F1-20F49E8EE4B3}"/>
              </a:ext>
            </a:extLst>
          </p:cNvPr>
          <p:cNvSpPr>
            <a:spLocks noGrp="1"/>
          </p:cNvSpPr>
          <p:nvPr>
            <p:ph idx="1"/>
          </p:nvPr>
        </p:nvSpPr>
        <p:spPr>
          <a:xfrm>
            <a:off x="6060791" y="1294879"/>
            <a:ext cx="5324678" cy="5122605"/>
          </a:xfrm>
        </p:spPr>
        <p:txBody>
          <a:bodyPr anchor="ctr">
            <a:normAutofit/>
          </a:bodyPr>
          <a:lstStyle/>
          <a:p>
            <a:r>
              <a:rPr lang="en-US" sz="1800" dirty="0">
                <a:solidFill>
                  <a:srgbClr val="000000"/>
                </a:solidFill>
              </a:rPr>
              <a:t>Connection is well established between income and level of health</a:t>
            </a:r>
          </a:p>
          <a:p>
            <a:r>
              <a:rPr lang="en-US" sz="1800" dirty="0">
                <a:solidFill>
                  <a:srgbClr val="000000"/>
                </a:solidFill>
              </a:rPr>
              <a:t>Income is significant factor but additional factors exist </a:t>
            </a:r>
          </a:p>
          <a:p>
            <a:r>
              <a:rPr lang="en-US" sz="1800" dirty="0">
                <a:solidFill>
                  <a:srgbClr val="000000"/>
                </a:solidFill>
              </a:rPr>
              <a:t>Individuals who grew up in under resourced environments may still be living in that condition</a:t>
            </a:r>
          </a:p>
          <a:p>
            <a:r>
              <a:rPr lang="en-US" sz="1800" dirty="0">
                <a:solidFill>
                  <a:srgbClr val="000000"/>
                </a:solidFill>
              </a:rPr>
              <a:t>Lacking access to supports to develop mental/cognitive skills such as reading, writing and critical thinking </a:t>
            </a:r>
          </a:p>
          <a:p>
            <a:r>
              <a:rPr lang="en-US" sz="1800" dirty="0">
                <a:solidFill>
                  <a:srgbClr val="000000"/>
                </a:solidFill>
              </a:rPr>
              <a:t>Less access to positive role models and low social capital</a:t>
            </a:r>
          </a:p>
          <a:p>
            <a:r>
              <a:rPr lang="en-US" sz="1800" dirty="0">
                <a:solidFill>
                  <a:srgbClr val="000000"/>
                </a:solidFill>
              </a:rPr>
              <a:t>Results in stigmas</a:t>
            </a:r>
          </a:p>
        </p:txBody>
      </p:sp>
      <p:pic>
        <p:nvPicPr>
          <p:cNvPr id="4" name="Recorded Sound">
            <a:hlinkClick r:id="" action="ppaction://media"/>
            <a:extLst>
              <a:ext uri="{FF2B5EF4-FFF2-40B4-BE49-F238E27FC236}">
                <a16:creationId xmlns:a16="http://schemas.microsoft.com/office/drawing/2014/main" id="{AFDEB185-EDFC-47D4-AAE8-530C58E3A7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71194" y="5276215"/>
            <a:ext cx="487363" cy="487363"/>
          </a:xfrm>
          <a:prstGeom prst="rect">
            <a:avLst/>
          </a:prstGeom>
        </p:spPr>
      </p:pic>
    </p:spTree>
    <p:extLst>
      <p:ext uri="{BB962C8B-B14F-4D97-AF65-F5344CB8AC3E}">
        <p14:creationId xmlns:p14="http://schemas.microsoft.com/office/powerpoint/2010/main" val="42117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8344149-C0D7-4DEA-8BCA-FCB63C530533}"/>
              </a:ext>
            </a:extLst>
          </p:cNvPr>
          <p:cNvSpPr>
            <a:spLocks noGrp="1"/>
          </p:cNvSpPr>
          <p:nvPr>
            <p:ph type="title"/>
          </p:nvPr>
        </p:nvSpPr>
        <p:spPr>
          <a:xfrm>
            <a:off x="731206" y="2048951"/>
            <a:ext cx="3669161" cy="2760098"/>
          </a:xfrm>
        </p:spPr>
        <p:txBody>
          <a:bodyPr>
            <a:normAutofit fontScale="90000"/>
          </a:bodyPr>
          <a:lstStyle/>
          <a:p>
            <a:r>
              <a:rPr lang="en-US" dirty="0">
                <a:solidFill>
                  <a:srgbClr val="FFFFFF"/>
                </a:solidFill>
              </a:rPr>
              <a:t>Considering the Effects of Economics:  Health Equity in Your Work</a:t>
            </a:r>
          </a:p>
        </p:txBody>
      </p:sp>
      <p:pic>
        <p:nvPicPr>
          <p:cNvPr id="11" name="My Video1">
            <a:hlinkClick r:id="" action="ppaction://media"/>
            <a:extLst>
              <a:ext uri="{FF2B5EF4-FFF2-40B4-BE49-F238E27FC236}">
                <a16:creationId xmlns:a16="http://schemas.microsoft.com/office/drawing/2014/main" id="{5FA6698F-A94A-4A72-8B1A-F360072DA8D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5618934" y="1065928"/>
            <a:ext cx="6420350" cy="4280233"/>
          </a:xfrm>
        </p:spPr>
      </p:pic>
      <p:pic>
        <p:nvPicPr>
          <p:cNvPr id="3" name="Recorded Sound">
            <a:hlinkClick r:id="" action="ppaction://media"/>
            <a:extLst>
              <a:ext uri="{FF2B5EF4-FFF2-40B4-BE49-F238E27FC236}">
                <a16:creationId xmlns:a16="http://schemas.microsoft.com/office/drawing/2014/main" id="{B973DD18-E120-4846-8437-3AC9F86C73F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628526" y="5346161"/>
            <a:ext cx="487363" cy="487363"/>
          </a:xfrm>
          <a:prstGeom prst="rect">
            <a:avLst/>
          </a:prstGeom>
        </p:spPr>
      </p:pic>
    </p:spTree>
    <p:extLst>
      <p:ext uri="{BB962C8B-B14F-4D97-AF65-F5344CB8AC3E}">
        <p14:creationId xmlns:p14="http://schemas.microsoft.com/office/powerpoint/2010/main" val="108085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973"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6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1"/>
                                        </p:tgtEl>
                                      </p:cBhvr>
                                    </p:cmd>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11"/>
                </p:tgtEl>
              </p:cMediaNode>
            </p:video>
            <p:audio>
              <p:cMediaNode vol="80000">
                <p:cTn id="17" fill="remove"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7BA686-2597-4869-9D0F-75F88C74E362}"/>
              </a:ext>
            </a:extLst>
          </p:cNvPr>
          <p:cNvSpPr>
            <a:spLocks noGrp="1"/>
          </p:cNvSpPr>
          <p:nvPr>
            <p:ph type="title"/>
          </p:nvPr>
        </p:nvSpPr>
        <p:spPr>
          <a:xfrm>
            <a:off x="966521" y="1015933"/>
            <a:ext cx="3416158" cy="4795408"/>
          </a:xfrm>
        </p:spPr>
        <p:txBody>
          <a:bodyPr>
            <a:normAutofit/>
          </a:bodyPr>
          <a:lstStyle/>
          <a:p>
            <a:r>
              <a:rPr lang="en-US" sz="3700" dirty="0">
                <a:solidFill>
                  <a:srgbClr val="FFFFFF"/>
                </a:solidFill>
              </a:rPr>
              <a:t>Describing Health Equity-Related Terms</a:t>
            </a:r>
          </a:p>
        </p:txBody>
      </p:sp>
      <p:graphicFrame>
        <p:nvGraphicFramePr>
          <p:cNvPr id="5" name="Content Placeholder 2">
            <a:extLst>
              <a:ext uri="{FF2B5EF4-FFF2-40B4-BE49-F238E27FC236}">
                <a16:creationId xmlns:a16="http://schemas.microsoft.com/office/drawing/2014/main" id="{3CD8DEFC-3635-47AD-A480-16AA9B3F5C95}"/>
              </a:ext>
            </a:extLst>
          </p:cNvPr>
          <p:cNvGraphicFramePr>
            <a:graphicFrameLocks noGrp="1"/>
          </p:cNvGraphicFramePr>
          <p:nvPr>
            <p:ph idx="1"/>
            <p:extLst>
              <p:ext uri="{D42A27DB-BD31-4B8C-83A1-F6EECF244321}">
                <p14:modId xmlns:p14="http://schemas.microsoft.com/office/powerpoint/2010/main" val="8281460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ctangle: Rounded Corners 2">
            <a:extLst>
              <a:ext uri="{FF2B5EF4-FFF2-40B4-BE49-F238E27FC236}">
                <a16:creationId xmlns:a16="http://schemas.microsoft.com/office/drawing/2014/main" id="{4D72A661-D3B9-465C-95AE-5D7D1F687EA9}"/>
              </a:ext>
            </a:extLst>
          </p:cNvPr>
          <p:cNvSpPr/>
          <p:nvPr/>
        </p:nvSpPr>
        <p:spPr>
          <a:xfrm>
            <a:off x="5194300" y="3953164"/>
            <a:ext cx="2056245" cy="2409865"/>
          </a:xfrm>
          <a:prstGeom prst="round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700" dirty="0"/>
              <a:t>Poverty</a:t>
            </a:r>
          </a:p>
          <a:p>
            <a:pPr marL="111125" indent="-111125">
              <a:buClr>
                <a:schemeClr val="bg2"/>
              </a:buClr>
              <a:buFont typeface="Arial" panose="020B0604020202020204" pitchFamily="34" charset="0"/>
              <a:buChar char="•"/>
            </a:pPr>
            <a:r>
              <a:rPr lang="en-US" sz="1400" dirty="0"/>
              <a:t>Families who cant afford the basics of life</a:t>
            </a:r>
          </a:p>
          <a:p>
            <a:pPr marL="111125" indent="-111125">
              <a:buClr>
                <a:schemeClr val="bg2"/>
              </a:buClr>
              <a:buFont typeface="Arial" panose="020B0604020202020204" pitchFamily="34" charset="0"/>
              <a:buChar char="•"/>
            </a:pPr>
            <a:r>
              <a:rPr lang="en-US" sz="1400" dirty="0"/>
              <a:t>Individuals living in low income</a:t>
            </a:r>
          </a:p>
          <a:p>
            <a:pPr marL="111125" indent="-111125">
              <a:buClr>
                <a:schemeClr val="bg2"/>
              </a:buClr>
              <a:buFont typeface="Arial" panose="020B0604020202020204" pitchFamily="34" charset="0"/>
              <a:buChar char="•"/>
            </a:pPr>
            <a:r>
              <a:rPr lang="en-US" sz="1400" dirty="0"/>
              <a:t>People who struggle to get by</a:t>
            </a:r>
          </a:p>
          <a:p>
            <a:pPr marL="285750" indent="-285750">
              <a:buClr>
                <a:schemeClr val="bg1"/>
              </a:buClr>
              <a:buFont typeface="Arial" panose="020B0604020202020204" pitchFamily="34" charset="0"/>
              <a:buChar char="•"/>
            </a:pPr>
            <a:endParaRPr lang="en-US" dirty="0"/>
          </a:p>
          <a:p>
            <a:pPr marL="285750" indent="-285750">
              <a:buClr>
                <a:schemeClr val="bg1"/>
              </a:buClr>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6" name="Recorded Sound">
            <a:hlinkClick r:id="" action="ppaction://media"/>
            <a:extLst>
              <a:ext uri="{FF2B5EF4-FFF2-40B4-BE49-F238E27FC236}">
                <a16:creationId xmlns:a16="http://schemas.microsoft.com/office/drawing/2014/main" id="{5E90F44E-DFE3-4E9F-A5DB-68C4E0DA5F4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6396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1B73EC-F0BB-4EF9-96AE-5DAE6CC6ABCA}"/>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Population Health Approaches to Tackle Health Inequities/</a:t>
            </a:r>
            <a:br>
              <a:rPr lang="en-US" dirty="0">
                <a:solidFill>
                  <a:srgbClr val="FFFFFF"/>
                </a:solidFill>
              </a:rPr>
            </a:br>
            <a:r>
              <a:rPr lang="en-US" dirty="0">
                <a:solidFill>
                  <a:srgbClr val="FFFFFF"/>
                </a:solidFill>
              </a:rPr>
              <a:t>Disparities</a:t>
            </a:r>
          </a:p>
        </p:txBody>
      </p:sp>
      <p:graphicFrame>
        <p:nvGraphicFramePr>
          <p:cNvPr id="5" name="Content Placeholder 2">
            <a:extLst>
              <a:ext uri="{FF2B5EF4-FFF2-40B4-BE49-F238E27FC236}">
                <a16:creationId xmlns:a16="http://schemas.microsoft.com/office/drawing/2014/main" id="{F4426723-4734-4D73-9995-BDB51CAB3314}"/>
              </a:ext>
            </a:extLst>
          </p:cNvPr>
          <p:cNvGraphicFramePr>
            <a:graphicFrameLocks noGrp="1"/>
          </p:cNvGraphicFramePr>
          <p:nvPr>
            <p:ph idx="1"/>
            <p:extLst>
              <p:ext uri="{D42A27DB-BD31-4B8C-83A1-F6EECF244321}">
                <p14:modId xmlns:p14="http://schemas.microsoft.com/office/powerpoint/2010/main" val="111850053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42D35079-F276-4AD2-B1B4-F6634204FE6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21562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DCEC">
            <a:extLst>
              <a:ext uri="{FF2B5EF4-FFF2-40B4-BE49-F238E27FC236}">
                <a16:creationId xmlns:a16="http://schemas.microsoft.com/office/drawing/2014/main" id="{7794A2B5-D849-4430-B444-D4822FF71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6517" y="4305912"/>
            <a:ext cx="6069330" cy="2134614"/>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9023B7-8A55-4DA7-8978-1BB248F92390}"/>
              </a:ext>
            </a:extLst>
          </p:cNvPr>
          <p:cNvSpPr>
            <a:spLocks noGrp="1"/>
          </p:cNvSpPr>
          <p:nvPr>
            <p:ph type="title"/>
          </p:nvPr>
        </p:nvSpPr>
        <p:spPr>
          <a:xfrm>
            <a:off x="505188" y="1638553"/>
            <a:ext cx="5465659" cy="1359552"/>
          </a:xfrm>
        </p:spPr>
        <p:txBody>
          <a:bodyPr>
            <a:normAutofit fontScale="90000"/>
          </a:bodyPr>
          <a:lstStyle/>
          <a:p>
            <a:pPr algn="ctr"/>
            <a:r>
              <a:rPr lang="en-US" sz="3600" b="1" dirty="0"/>
              <a:t>Addressing Health Equity in Dufferin:</a:t>
            </a:r>
            <a:br>
              <a:rPr lang="en-US" sz="3600" b="1" dirty="0"/>
            </a:br>
            <a:r>
              <a:rPr lang="en-US" sz="3600" b="1" dirty="0"/>
              <a:t>Dufferin County Equity Collaborative (DCEC)</a:t>
            </a:r>
            <a:br>
              <a:rPr lang="en-US" sz="3600" dirty="0"/>
            </a:br>
            <a:br>
              <a:rPr lang="en-US" sz="3600" dirty="0"/>
            </a:br>
            <a:br>
              <a:rPr lang="en-US" sz="4000" dirty="0"/>
            </a:br>
            <a:endParaRPr lang="en-US" sz="4000" dirty="0"/>
          </a:p>
        </p:txBody>
      </p:sp>
      <p:sp>
        <p:nvSpPr>
          <p:cNvPr id="7" name="Content Placeholder 6">
            <a:extLst>
              <a:ext uri="{FF2B5EF4-FFF2-40B4-BE49-F238E27FC236}">
                <a16:creationId xmlns:a16="http://schemas.microsoft.com/office/drawing/2014/main" id="{50E5E152-5A2C-4EC0-B63C-5FA99D51D7ED}"/>
              </a:ext>
            </a:extLst>
          </p:cNvPr>
          <p:cNvSpPr>
            <a:spLocks noGrp="1"/>
          </p:cNvSpPr>
          <p:nvPr>
            <p:ph idx="1"/>
          </p:nvPr>
        </p:nvSpPr>
        <p:spPr>
          <a:xfrm>
            <a:off x="341359" y="2982619"/>
            <a:ext cx="5465659" cy="2011766"/>
          </a:xfrm>
        </p:spPr>
        <p:txBody>
          <a:bodyPr>
            <a:normAutofit/>
          </a:bodyPr>
          <a:lstStyle/>
          <a:p>
            <a:pPr marL="0" indent="0">
              <a:buNone/>
            </a:pPr>
            <a:r>
              <a:rPr lang="en-US" dirty="0"/>
              <a:t>For more information visit the: </a:t>
            </a:r>
            <a:r>
              <a:rPr lang="en-US" dirty="0">
                <a:hlinkClick r:id="rId6"/>
              </a:rPr>
              <a:t>DC Moves/DCEC website</a:t>
            </a:r>
            <a:br>
              <a:rPr lang="en-US" sz="3800" dirty="0"/>
            </a:br>
            <a:br>
              <a:rPr lang="en-US" dirty="0"/>
            </a:br>
            <a:endParaRPr lang="en-US" dirty="0"/>
          </a:p>
          <a:p>
            <a:pPr marL="457200" lvl="1" indent="0">
              <a:buNone/>
            </a:pPr>
            <a:endParaRPr lang="en-US" dirty="0">
              <a:hlinkClick r:id="rId6"/>
            </a:endParaRPr>
          </a:p>
          <a:p>
            <a:pPr marL="0" indent="0" algn="ctr">
              <a:buNone/>
            </a:pPr>
            <a:endParaRPr lang="en-US" dirty="0">
              <a:hlinkClick r:id="rId6"/>
            </a:endParaRPr>
          </a:p>
          <a:p>
            <a:pPr marL="1828800" lvl="4" indent="0" algn="ctr">
              <a:buNone/>
            </a:pPr>
            <a:endParaRPr lang="en-US" dirty="0"/>
          </a:p>
          <a:p>
            <a:pPr marL="0" indent="0" algn="ctr">
              <a:buNone/>
            </a:pPr>
            <a:endParaRPr lang="en-US" dirty="0"/>
          </a:p>
          <a:p>
            <a:pPr marL="0" indent="0">
              <a:buNone/>
            </a:pPr>
            <a:endParaRPr lang="en-US" dirty="0"/>
          </a:p>
        </p:txBody>
      </p:sp>
      <p:sp>
        <p:nvSpPr>
          <p:cNvPr id="3" name="TextBox 2">
            <a:extLst>
              <a:ext uri="{FF2B5EF4-FFF2-40B4-BE49-F238E27FC236}">
                <a16:creationId xmlns:a16="http://schemas.microsoft.com/office/drawing/2014/main" id="{F284B70E-1C1F-4C64-A4F6-46ED8EC3D01C}"/>
              </a:ext>
            </a:extLst>
          </p:cNvPr>
          <p:cNvSpPr txBox="1"/>
          <p:nvPr/>
        </p:nvSpPr>
        <p:spPr>
          <a:xfrm>
            <a:off x="6462336" y="1393785"/>
            <a:ext cx="5080272" cy="2862322"/>
          </a:xfrm>
          <a:prstGeom prst="rect">
            <a:avLst/>
          </a:prstGeom>
          <a:noFill/>
        </p:spPr>
        <p:txBody>
          <a:bodyPr wrap="square" rtlCol="0">
            <a:spAutoFit/>
          </a:bodyPr>
          <a:lstStyle/>
          <a:p>
            <a:r>
              <a:rPr lang="en-US" dirty="0"/>
              <a:t>The Dufferin County Equity Collaborative (DCEC) represents a strategic partnership of a broad base of stakeholders with a shared mandate to increase social prosperity and decrease inequities for the Dufferin population affected by economic hardship. Working together in collaboration, the membership will jointly set strategic direction, identify evidence informed priorities that can be actioned locally, and capitalize and enhance existing systems and programming.</a:t>
            </a:r>
          </a:p>
        </p:txBody>
      </p:sp>
      <p:pic>
        <p:nvPicPr>
          <p:cNvPr id="6" name="Recorded Sound">
            <a:hlinkClick r:id="" action="ppaction://media"/>
            <a:extLst>
              <a:ext uri="{FF2B5EF4-FFF2-40B4-BE49-F238E27FC236}">
                <a16:creationId xmlns:a16="http://schemas.microsoft.com/office/drawing/2014/main" id="{E20E1252-2C31-45C0-960A-63D0C1C80D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42765" y="4221817"/>
            <a:ext cx="487363" cy="487363"/>
          </a:xfrm>
          <a:prstGeom prst="rect">
            <a:avLst/>
          </a:prstGeom>
        </p:spPr>
      </p:pic>
      <p:sp>
        <p:nvSpPr>
          <p:cNvPr id="8" name="TextBox 7">
            <a:extLst>
              <a:ext uri="{FF2B5EF4-FFF2-40B4-BE49-F238E27FC236}">
                <a16:creationId xmlns:a16="http://schemas.microsoft.com/office/drawing/2014/main" id="{89EDDD91-FD9B-4560-AC14-D62CFF3D1081}"/>
              </a:ext>
            </a:extLst>
          </p:cNvPr>
          <p:cNvSpPr txBox="1"/>
          <p:nvPr/>
        </p:nvSpPr>
        <p:spPr>
          <a:xfrm>
            <a:off x="146462" y="4788443"/>
            <a:ext cx="5906300" cy="1169551"/>
          </a:xfrm>
          <a:prstGeom prst="rect">
            <a:avLst/>
          </a:prstGeom>
          <a:noFill/>
        </p:spPr>
        <p:txBody>
          <a:bodyPr wrap="square" rtlCol="0">
            <a:spAutoFit/>
          </a:bodyPr>
          <a:lstStyle/>
          <a:p>
            <a:r>
              <a:rPr lang="en-US" sz="1400" i="1" dirty="0"/>
              <a:t>References:</a:t>
            </a:r>
          </a:p>
          <a:p>
            <a:pPr marL="285750" indent="-285750">
              <a:buFont typeface="Arial" panose="020B0604020202020204" pitchFamily="34" charset="0"/>
              <a:buChar char="•"/>
            </a:pPr>
            <a:r>
              <a:rPr lang="en-US" sz="1400" i="1" dirty="0"/>
              <a:t>Bridges Out of Poverty  Framework Wellington-Dufferin-Guelph Public Health 2018</a:t>
            </a:r>
          </a:p>
          <a:p>
            <a:pPr marL="285750" indent="-285750">
              <a:buFont typeface="Arial" panose="020B0604020202020204" pitchFamily="34" charset="0"/>
              <a:buChar char="•"/>
            </a:pPr>
            <a:r>
              <a:rPr lang="en-US" sz="1400" i="1" dirty="0"/>
              <a:t> No Barriers Health Equity for All Toolkit and Practical Guidelines For Health and Community Services Providers Windsor-Essex County Health Unit</a:t>
            </a:r>
          </a:p>
        </p:txBody>
      </p:sp>
    </p:spTree>
    <p:extLst>
      <p:ext uri="{BB962C8B-B14F-4D97-AF65-F5344CB8AC3E}">
        <p14:creationId xmlns:p14="http://schemas.microsoft.com/office/powerpoint/2010/main" val="395107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6BCC23-F58E-4022-9292-BDBAEFDFC1F3}"/>
              </a:ext>
            </a:extLst>
          </p:cNvPr>
          <p:cNvSpPr>
            <a:spLocks noGrp="1"/>
          </p:cNvSpPr>
          <p:nvPr>
            <p:ph type="title"/>
          </p:nvPr>
        </p:nvSpPr>
        <p:spPr>
          <a:xfrm>
            <a:off x="863029" y="1012004"/>
            <a:ext cx="3416158" cy="4795408"/>
          </a:xfrm>
        </p:spPr>
        <p:txBody>
          <a:bodyPr>
            <a:normAutofit/>
          </a:bodyPr>
          <a:lstStyle/>
          <a:p>
            <a:r>
              <a:rPr lang="en-US">
                <a:solidFill>
                  <a:srgbClr val="FFFFFF"/>
                </a:solidFill>
              </a:rPr>
              <a:t>Why Health Equity is Important</a:t>
            </a:r>
          </a:p>
        </p:txBody>
      </p:sp>
      <p:graphicFrame>
        <p:nvGraphicFramePr>
          <p:cNvPr id="5" name="Content Placeholder 2">
            <a:extLst>
              <a:ext uri="{FF2B5EF4-FFF2-40B4-BE49-F238E27FC236}">
                <a16:creationId xmlns:a16="http://schemas.microsoft.com/office/drawing/2014/main" id="{44BE8C75-BD31-497A-AB75-2135290D0820}"/>
              </a:ext>
            </a:extLst>
          </p:cNvPr>
          <p:cNvGraphicFramePr>
            <a:graphicFrameLocks noGrp="1"/>
          </p:cNvGraphicFramePr>
          <p:nvPr>
            <p:ph idx="1"/>
            <p:extLst>
              <p:ext uri="{D42A27DB-BD31-4B8C-83A1-F6EECF244321}">
                <p14:modId xmlns:p14="http://schemas.microsoft.com/office/powerpoint/2010/main" val="333473634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a">
            <a:hlinkClick r:id="" action="ppaction://media"/>
            <a:extLst>
              <a:ext uri="{FF2B5EF4-FFF2-40B4-BE49-F238E27FC236}">
                <a16:creationId xmlns:a16="http://schemas.microsoft.com/office/drawing/2014/main" id="{DCCE50EB-E421-4941-98BB-6665749F024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0731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44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8EF6FCA-3D44-48E6-89EF-CE77671281CC}"/>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Health Equity: Definition</a:t>
            </a:r>
          </a:p>
        </p:txBody>
      </p:sp>
      <p:pic>
        <p:nvPicPr>
          <p:cNvPr id="7" name="Picture 6">
            <a:extLst>
              <a:ext uri="{FF2B5EF4-FFF2-40B4-BE49-F238E27FC236}">
                <a16:creationId xmlns:a16="http://schemas.microsoft.com/office/drawing/2014/main" id="{78C08D0E-57C5-4291-9F4B-2D520559E777}"/>
              </a:ext>
            </a:extLst>
          </p:cNvPr>
          <p:cNvPicPr>
            <a:picLocks noChangeAspect="1"/>
          </p:cNvPicPr>
          <p:nvPr/>
        </p:nvPicPr>
        <p:blipFill rotWithShape="1">
          <a:blip r:embed="rId5">
            <a:extLst>
              <a:ext uri="{28A0092B-C50C-407E-A947-70E740481C1C}">
                <a14:useLocalDpi xmlns:a14="http://schemas.microsoft.com/office/drawing/2010/main" val="0"/>
              </a:ext>
            </a:extLst>
          </a:blip>
          <a:srcRect l="2479" r="-1" b="-1"/>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90BB8DE-F3FC-49E5-BB29-63118AA4065D}"/>
              </a:ext>
            </a:extLst>
          </p:cNvPr>
          <p:cNvSpPr>
            <a:spLocks noGrp="1"/>
          </p:cNvSpPr>
          <p:nvPr>
            <p:ph idx="1"/>
          </p:nvPr>
        </p:nvSpPr>
        <p:spPr>
          <a:xfrm>
            <a:off x="8029319" y="917725"/>
            <a:ext cx="3424739" cy="4852362"/>
          </a:xfrm>
        </p:spPr>
        <p:txBody>
          <a:bodyPr anchor="ctr">
            <a:normAutofit/>
          </a:bodyPr>
          <a:lstStyle/>
          <a:p>
            <a:pPr marL="0" indent="0">
              <a:buNone/>
            </a:pPr>
            <a:r>
              <a:rPr lang="en-US" sz="2000">
                <a:solidFill>
                  <a:srgbClr val="FFFFFF"/>
                </a:solidFill>
              </a:rPr>
              <a:t>Everyone has the right to reach their full health potential and not be disadvantaged because of their social, economic, and environmental circumstances.</a:t>
            </a:r>
          </a:p>
        </p:txBody>
      </p:sp>
      <p:pic>
        <p:nvPicPr>
          <p:cNvPr id="4" name="Recorded Sound">
            <a:hlinkClick r:id="" action="ppaction://media"/>
            <a:extLst>
              <a:ext uri="{FF2B5EF4-FFF2-40B4-BE49-F238E27FC236}">
                <a16:creationId xmlns:a16="http://schemas.microsoft.com/office/drawing/2014/main" id="{BCFE35E8-DA49-4C4B-BE91-570035AEF9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08133" y="4572000"/>
            <a:ext cx="487363" cy="487363"/>
          </a:xfrm>
          <a:prstGeom prst="rect">
            <a:avLst/>
          </a:prstGeom>
        </p:spPr>
      </p:pic>
      <p:sp>
        <p:nvSpPr>
          <p:cNvPr id="8" name="Rectangle 7">
            <a:extLst>
              <a:ext uri="{FF2B5EF4-FFF2-40B4-BE49-F238E27FC236}">
                <a16:creationId xmlns:a16="http://schemas.microsoft.com/office/drawing/2014/main" id="{5143D213-7636-41E6-9DA0-9315A69468B2}"/>
              </a:ext>
            </a:extLst>
          </p:cNvPr>
          <p:cNvSpPr/>
          <p:nvPr/>
        </p:nvSpPr>
        <p:spPr>
          <a:xfrm>
            <a:off x="737942" y="4284887"/>
            <a:ext cx="6005758" cy="246221"/>
          </a:xfrm>
          <a:prstGeom prst="rect">
            <a:avLst/>
          </a:prstGeom>
        </p:spPr>
        <p:txBody>
          <a:bodyPr wrap="square">
            <a:spAutoFit/>
          </a:bodyPr>
          <a:lstStyle/>
          <a:p>
            <a:pPr algn="ctr"/>
            <a:r>
              <a:rPr lang="en-US" sz="1000" dirty="0"/>
              <a:t>Permission to use from the Saskatoon Health Region, 2014</a:t>
            </a:r>
          </a:p>
        </p:txBody>
      </p:sp>
    </p:spTree>
    <p:extLst>
      <p:ext uri="{BB962C8B-B14F-4D97-AF65-F5344CB8AC3E}">
        <p14:creationId xmlns:p14="http://schemas.microsoft.com/office/powerpoint/2010/main" val="254242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1D23FA-EB79-4D03-82EE-E438BB24DB63}"/>
              </a:ext>
            </a:extLst>
          </p:cNvPr>
          <p:cNvSpPr>
            <a:spLocks noGrp="1"/>
          </p:cNvSpPr>
          <p:nvPr>
            <p:ph type="title"/>
          </p:nvPr>
        </p:nvSpPr>
        <p:spPr>
          <a:xfrm>
            <a:off x="943277" y="712269"/>
            <a:ext cx="3370998" cy="5502264"/>
          </a:xfrm>
        </p:spPr>
        <p:txBody>
          <a:bodyPr>
            <a:normAutofit/>
          </a:bodyPr>
          <a:lstStyle/>
          <a:p>
            <a:r>
              <a:rPr lang="en-US" dirty="0">
                <a:solidFill>
                  <a:srgbClr val="FFFFFF"/>
                </a:solidFill>
              </a:rPr>
              <a:t>The Big Picture:</a:t>
            </a:r>
            <a:br>
              <a:rPr lang="en-US" dirty="0">
                <a:solidFill>
                  <a:srgbClr val="FFFFFF"/>
                </a:solidFill>
              </a:rPr>
            </a:br>
            <a:r>
              <a:rPr lang="en-US" dirty="0">
                <a:solidFill>
                  <a:srgbClr val="FFFFFF"/>
                </a:solidFill>
              </a:rPr>
              <a:t>Consider Factors That Influence Health</a:t>
            </a:r>
          </a:p>
        </p:txBody>
      </p:sp>
      <p:cxnSp>
        <p:nvCxnSpPr>
          <p:cNvPr id="14" name="Straight Connector 1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C7AAD92B-28FE-4AAC-8AB0-177980196ED3}"/>
              </a:ext>
            </a:extLst>
          </p:cNvPr>
          <p:cNvGraphicFramePr>
            <a:graphicFrameLocks noGrp="1"/>
          </p:cNvGraphicFramePr>
          <p:nvPr>
            <p:ph idx="1"/>
            <p:extLst>
              <p:ext uri="{D42A27DB-BD31-4B8C-83A1-F6EECF244321}">
                <p14:modId xmlns:p14="http://schemas.microsoft.com/office/powerpoint/2010/main" val="2045178175"/>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4" name="Straight Connector 3">
            <a:extLst>
              <a:ext uri="{FF2B5EF4-FFF2-40B4-BE49-F238E27FC236}">
                <a16:creationId xmlns:a16="http://schemas.microsoft.com/office/drawing/2014/main" id="{A125BA89-44FD-4BDC-ADDD-5AA6CCEB914D}"/>
              </a:ext>
            </a:extLst>
          </p:cNvPr>
          <p:cNvCxnSpPr/>
          <p:nvPr/>
        </p:nvCxnSpPr>
        <p:spPr>
          <a:xfrm>
            <a:off x="7886700" y="1851660"/>
            <a:ext cx="10744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63801A-9C4D-4BC9-B1EA-192A6831B580}"/>
              </a:ext>
            </a:extLst>
          </p:cNvPr>
          <p:cNvCxnSpPr/>
          <p:nvPr/>
        </p:nvCxnSpPr>
        <p:spPr>
          <a:xfrm>
            <a:off x="7886700" y="2480310"/>
            <a:ext cx="1074420" cy="140589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094BEBD0-A187-4796-B350-B5EAA1088696}"/>
              </a:ext>
            </a:extLst>
          </p:cNvPr>
          <p:cNvCxnSpPr/>
          <p:nvPr/>
        </p:nvCxnSpPr>
        <p:spPr>
          <a:xfrm>
            <a:off x="7886700" y="4914900"/>
            <a:ext cx="10744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F93686F-0939-4AE3-88E1-108658668B25}"/>
              </a:ext>
            </a:extLst>
          </p:cNvPr>
          <p:cNvCxnSpPr/>
          <p:nvPr/>
        </p:nvCxnSpPr>
        <p:spPr>
          <a:xfrm flipV="1">
            <a:off x="7886700" y="3429000"/>
            <a:ext cx="1074420" cy="124587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C119096E-D1D7-44C9-B931-B8CEA14C6A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708775" y="6053455"/>
            <a:ext cx="487363" cy="487363"/>
          </a:xfrm>
          <a:prstGeom prst="rect">
            <a:avLst/>
          </a:prstGeom>
        </p:spPr>
      </p:pic>
    </p:spTree>
    <p:extLst>
      <p:ext uri="{BB962C8B-B14F-4D97-AF65-F5344CB8AC3E}">
        <p14:creationId xmlns:p14="http://schemas.microsoft.com/office/powerpoint/2010/main" val="7214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5CBE2-2761-4404-A380-398CA0BD012D}"/>
              </a:ext>
            </a:extLst>
          </p:cNvPr>
          <p:cNvSpPr>
            <a:spLocks noGrp="1"/>
          </p:cNvSpPr>
          <p:nvPr>
            <p:ph type="title"/>
          </p:nvPr>
        </p:nvSpPr>
        <p:spPr/>
        <p:txBody>
          <a:bodyPr>
            <a:normAutofit/>
          </a:bodyPr>
          <a:lstStyle/>
          <a:p>
            <a:pPr algn="ctr"/>
            <a:r>
              <a:rPr lang="en-US" sz="3200" dirty="0"/>
              <a:t>Health Equity: Connecting the </a:t>
            </a:r>
            <a:r>
              <a:rPr lang="en-US" sz="3200" b="1" dirty="0"/>
              <a:t>Social</a:t>
            </a:r>
            <a:r>
              <a:rPr lang="en-US" sz="3200" dirty="0"/>
              <a:t> </a:t>
            </a:r>
            <a:r>
              <a:rPr lang="en-US" sz="3200" b="1" dirty="0"/>
              <a:t>Determinants of Health </a:t>
            </a:r>
            <a:r>
              <a:rPr lang="en-US" sz="3200" dirty="0"/>
              <a:t>(</a:t>
            </a:r>
            <a:r>
              <a:rPr lang="en-US" sz="3200" dirty="0" err="1"/>
              <a:t>SDoH</a:t>
            </a:r>
            <a:r>
              <a:rPr lang="en-US" sz="3200" dirty="0"/>
              <a:t>)</a:t>
            </a:r>
          </a:p>
        </p:txBody>
      </p:sp>
      <p:pic>
        <p:nvPicPr>
          <p:cNvPr id="7" name="Making The Connections_ Our City, Our Society, Our Health">
            <a:hlinkClick r:id="" action="ppaction://media"/>
            <a:extLst>
              <a:ext uri="{FF2B5EF4-FFF2-40B4-BE49-F238E27FC236}">
                <a16:creationId xmlns:a16="http://schemas.microsoft.com/office/drawing/2014/main" id="{3DB8724D-097C-4F05-A295-EF25B18494F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3" y="1825625"/>
            <a:ext cx="7735887" cy="4351338"/>
          </a:xfrm>
          <a:ln w="57150">
            <a:solidFill>
              <a:schemeClr val="tx1"/>
            </a:solidFill>
          </a:ln>
        </p:spPr>
      </p:pic>
    </p:spTree>
    <p:extLst>
      <p:ext uri="{BB962C8B-B14F-4D97-AF65-F5344CB8AC3E}">
        <p14:creationId xmlns:p14="http://schemas.microsoft.com/office/powerpoint/2010/main" val="306428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8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DD809-743A-4CED-8053-F40608424710}"/>
              </a:ext>
            </a:extLst>
          </p:cNvPr>
          <p:cNvSpPr>
            <a:spLocks noGrp="1"/>
          </p:cNvSpPr>
          <p:nvPr>
            <p:ph type="title"/>
          </p:nvPr>
        </p:nvSpPr>
        <p:spPr>
          <a:xfrm>
            <a:off x="648929" y="629266"/>
            <a:ext cx="3651467" cy="1676603"/>
          </a:xfrm>
        </p:spPr>
        <p:txBody>
          <a:bodyPr>
            <a:normAutofit/>
          </a:bodyPr>
          <a:lstStyle/>
          <a:p>
            <a:r>
              <a:rPr lang="en-US" sz="3700" dirty="0"/>
              <a:t>Who are the people in your </a:t>
            </a:r>
            <a:r>
              <a:rPr lang="en-US" sz="3700" dirty="0" err="1"/>
              <a:t>neighbourhood</a:t>
            </a:r>
            <a:r>
              <a:rPr lang="en-US" sz="3700" dirty="0"/>
              <a:t>?</a:t>
            </a:r>
          </a:p>
        </p:txBody>
      </p:sp>
      <p:sp>
        <p:nvSpPr>
          <p:cNvPr id="9" name="Content Placeholder 8">
            <a:extLst>
              <a:ext uri="{FF2B5EF4-FFF2-40B4-BE49-F238E27FC236}">
                <a16:creationId xmlns:a16="http://schemas.microsoft.com/office/drawing/2014/main" id="{E5D75755-E5A5-491E-92CE-4B4A78790398}"/>
              </a:ext>
            </a:extLst>
          </p:cNvPr>
          <p:cNvSpPr>
            <a:spLocks noGrp="1"/>
          </p:cNvSpPr>
          <p:nvPr>
            <p:ph idx="1"/>
          </p:nvPr>
        </p:nvSpPr>
        <p:spPr>
          <a:xfrm>
            <a:off x="648931" y="2438400"/>
            <a:ext cx="3651466" cy="3785419"/>
          </a:xfrm>
        </p:spPr>
        <p:txBody>
          <a:bodyPr>
            <a:normAutofit lnSpcReduction="10000"/>
          </a:bodyPr>
          <a:lstStyle/>
          <a:p>
            <a:pPr marL="0" indent="0" algn="ctr">
              <a:lnSpc>
                <a:spcPct val="150000"/>
              </a:lnSpc>
              <a:buNone/>
            </a:pPr>
            <a:r>
              <a:rPr lang="en-US" sz="2400" dirty="0"/>
              <a:t>Health equity means recognizing the diversity in your community and to build programs, services, initiatives, and policies that reflect needs of many groups</a:t>
            </a:r>
          </a:p>
        </p:txBody>
      </p:sp>
      <p:pic>
        <p:nvPicPr>
          <p:cNvPr id="7" name="Content Placeholder 3">
            <a:extLst>
              <a:ext uri="{FF2B5EF4-FFF2-40B4-BE49-F238E27FC236}">
                <a16:creationId xmlns:a16="http://schemas.microsoft.com/office/drawing/2014/main" id="{39CFB387-7C7F-40C6-A0B5-4C2C832DEA33}"/>
              </a:ext>
            </a:extLst>
          </p:cNvPr>
          <p:cNvPicPr>
            <a:picLocks noChangeAspect="1"/>
          </p:cNvPicPr>
          <p:nvPr/>
        </p:nvPicPr>
        <p:blipFill rotWithShape="1">
          <a:blip r:embed="rId5"/>
          <a:srcRect t="6393" r="-2" b="-2"/>
          <a:stretch/>
        </p:blipFill>
        <p:spPr>
          <a:xfrm>
            <a:off x="4639056" y="10"/>
            <a:ext cx="7552944" cy="6857990"/>
          </a:xfrm>
          <a:prstGeom prst="rect">
            <a:avLst/>
          </a:prstGeom>
          <a:effectLst/>
        </p:spPr>
      </p:pic>
      <p:pic>
        <p:nvPicPr>
          <p:cNvPr id="5" name="Recorded Sound 8">
            <a:hlinkClick r:id="" action="ppaction://media"/>
            <a:extLst>
              <a:ext uri="{FF2B5EF4-FFF2-40B4-BE49-F238E27FC236}">
                <a16:creationId xmlns:a16="http://schemas.microsoft.com/office/drawing/2014/main" id="{76382E6D-5D11-45D2-9C87-7F5D2B4252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67343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78B36-8CCF-4D59-B364-12BC2294547F}"/>
              </a:ext>
            </a:extLst>
          </p:cNvPr>
          <p:cNvSpPr>
            <a:spLocks noGrp="1"/>
          </p:cNvSpPr>
          <p:nvPr>
            <p:ph type="title"/>
          </p:nvPr>
        </p:nvSpPr>
        <p:spPr>
          <a:xfrm>
            <a:off x="1670718" y="5710049"/>
            <a:ext cx="8523282" cy="890957"/>
          </a:xfrm>
        </p:spPr>
        <p:txBody>
          <a:bodyPr>
            <a:normAutofit/>
          </a:bodyPr>
          <a:lstStyle/>
          <a:p>
            <a:r>
              <a:rPr lang="en-US" sz="4800" dirty="0"/>
              <a:t>Recognizing disparities in Canada</a:t>
            </a:r>
          </a:p>
        </p:txBody>
      </p:sp>
      <p:sp>
        <p:nvSpPr>
          <p:cNvPr id="10" name="Freeform: Shape 9">
            <a:extLst>
              <a:ext uri="{FF2B5EF4-FFF2-40B4-BE49-F238E27FC236}">
                <a16:creationId xmlns:a16="http://schemas.microsoft.com/office/drawing/2014/main" id="{11394CD8-BD30-4B74-86F4-51FDF3383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Online Media 4" title="Health Inequalities in Canada">
            <a:hlinkClick r:id="" action="ppaction://media"/>
            <a:extLst>
              <a:ext uri="{FF2B5EF4-FFF2-40B4-BE49-F238E27FC236}">
                <a16:creationId xmlns:a16="http://schemas.microsoft.com/office/drawing/2014/main" id="{3CAC05B6-6632-4E89-B614-F6AC50E97DDE}"/>
              </a:ext>
            </a:extLst>
          </p:cNvPr>
          <p:cNvPicPr>
            <a:picLocks noGrp="1" noRot="1" noChangeAspect="1"/>
          </p:cNvPicPr>
          <p:nvPr>
            <p:ph idx="1"/>
            <a:videoFile r:link="rId1"/>
          </p:nvPr>
        </p:nvPicPr>
        <p:blipFill>
          <a:blip r:embed="rId4"/>
          <a:stretch>
            <a:fillRect/>
          </a:stretch>
        </p:blipFill>
        <p:spPr>
          <a:xfrm>
            <a:off x="438946" y="411758"/>
            <a:ext cx="7357176" cy="5223080"/>
          </a:xfrm>
          <a:prstGeom prst="rect">
            <a:avLst/>
          </a:prstGeom>
        </p:spPr>
      </p:pic>
    </p:spTree>
    <p:extLst>
      <p:ext uri="{BB962C8B-B14F-4D97-AF65-F5344CB8AC3E}">
        <p14:creationId xmlns:p14="http://schemas.microsoft.com/office/powerpoint/2010/main" val="1276800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7086A09-0C33-44D1-BDFC-9CA6F33F38EC}"/>
              </a:ext>
            </a:extLst>
          </p:cNvPr>
          <p:cNvSpPr>
            <a:spLocks noGrp="1"/>
          </p:cNvSpPr>
          <p:nvPr>
            <p:ph type="title"/>
          </p:nvPr>
        </p:nvSpPr>
        <p:spPr>
          <a:xfrm>
            <a:off x="5000438" y="169215"/>
            <a:ext cx="7191562" cy="1454051"/>
          </a:xfrm>
        </p:spPr>
        <p:txBody>
          <a:bodyPr>
            <a:normAutofit/>
          </a:bodyPr>
          <a:lstStyle/>
          <a:p>
            <a:pPr algn="ctr"/>
            <a:r>
              <a:rPr lang="en-US" sz="4000" b="1" dirty="0">
                <a:solidFill>
                  <a:srgbClr val="000000"/>
                </a:solidFill>
              </a:rPr>
              <a:t>Consider Influences: </a:t>
            </a:r>
            <a:br>
              <a:rPr lang="en-US" sz="4000" b="1" dirty="0">
                <a:solidFill>
                  <a:srgbClr val="000000"/>
                </a:solidFill>
              </a:rPr>
            </a:br>
            <a:r>
              <a:rPr lang="en-US" sz="4000" b="1" dirty="0">
                <a:solidFill>
                  <a:srgbClr val="000000"/>
                </a:solidFill>
              </a:rPr>
              <a:t>Social and Environment</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Group">
            <a:extLst>
              <a:ext uri="{FF2B5EF4-FFF2-40B4-BE49-F238E27FC236}">
                <a16:creationId xmlns:a16="http://schemas.microsoft.com/office/drawing/2014/main" id="{43FCFB11-4836-445B-AA1F-F42EA86AA6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E5526A68-B14C-4CF7-BCA8-C69524BD202E}"/>
              </a:ext>
            </a:extLst>
          </p:cNvPr>
          <p:cNvSpPr>
            <a:spLocks noGrp="1"/>
          </p:cNvSpPr>
          <p:nvPr>
            <p:ph idx="1"/>
          </p:nvPr>
        </p:nvSpPr>
        <p:spPr>
          <a:xfrm>
            <a:off x="6338888" y="1623266"/>
            <a:ext cx="5288626" cy="4907735"/>
          </a:xfrm>
        </p:spPr>
        <p:txBody>
          <a:bodyPr anchor="ctr">
            <a:normAutofit/>
          </a:bodyPr>
          <a:lstStyle/>
          <a:p>
            <a:r>
              <a:rPr lang="en-US" sz="1800" dirty="0">
                <a:solidFill>
                  <a:srgbClr val="000000"/>
                </a:solidFill>
              </a:rPr>
              <a:t>Recognize that all income and societal levels, lifestyle choices are informed and influenced by social, economic, environmental and political factors.</a:t>
            </a:r>
          </a:p>
          <a:p>
            <a:r>
              <a:rPr lang="en-US" sz="1800" dirty="0">
                <a:solidFill>
                  <a:srgbClr val="000000"/>
                </a:solidFill>
              </a:rPr>
              <a:t>The environment in which an individual is raised, lack of resources, access to supports and financial stability affects healthy choices and decisions.</a:t>
            </a:r>
          </a:p>
          <a:p>
            <a:pPr lvl="1"/>
            <a:r>
              <a:rPr lang="en-US" sz="1800" dirty="0">
                <a:solidFill>
                  <a:srgbClr val="000000"/>
                </a:solidFill>
              </a:rPr>
              <a:t>Fewer opportunities to achieve goals</a:t>
            </a:r>
          </a:p>
          <a:p>
            <a:pPr lvl="1"/>
            <a:r>
              <a:rPr lang="en-US" sz="1800" dirty="0">
                <a:solidFill>
                  <a:srgbClr val="000000"/>
                </a:solidFill>
              </a:rPr>
              <a:t>Experience more negative life events (unemployment, finances, isolation)</a:t>
            </a:r>
          </a:p>
          <a:p>
            <a:pPr lvl="1"/>
            <a:r>
              <a:rPr lang="en-US" sz="1800" dirty="0">
                <a:solidFill>
                  <a:srgbClr val="000000"/>
                </a:solidFill>
              </a:rPr>
              <a:t>Chronic stressors trigger compulsive </a:t>
            </a:r>
            <a:r>
              <a:rPr lang="en-US" sz="1800" dirty="0" err="1">
                <a:solidFill>
                  <a:srgbClr val="000000"/>
                </a:solidFill>
              </a:rPr>
              <a:t>behaviours</a:t>
            </a:r>
            <a:r>
              <a:rPr lang="en-US" sz="1800" dirty="0">
                <a:solidFill>
                  <a:srgbClr val="000000"/>
                </a:solidFill>
              </a:rPr>
              <a:t> (smoking, drinking, overeating)</a:t>
            </a:r>
          </a:p>
          <a:p>
            <a:pPr lvl="1"/>
            <a:r>
              <a:rPr lang="en-US" sz="1800" dirty="0">
                <a:solidFill>
                  <a:srgbClr val="000000"/>
                </a:solidFill>
              </a:rPr>
              <a:t>Leads to increase risk of chronic diseases </a:t>
            </a:r>
          </a:p>
          <a:p>
            <a:pPr lvl="1"/>
            <a:endParaRPr lang="en-US" sz="1400" dirty="0">
              <a:solidFill>
                <a:srgbClr val="000000"/>
              </a:solidFill>
            </a:endParaRPr>
          </a:p>
          <a:p>
            <a:pPr marL="914400" lvl="2" indent="0">
              <a:buNone/>
            </a:pPr>
            <a:endParaRPr lang="en-US" sz="1400" dirty="0">
              <a:solidFill>
                <a:srgbClr val="000000"/>
              </a:solidFill>
            </a:endParaRPr>
          </a:p>
        </p:txBody>
      </p:sp>
      <p:pic>
        <p:nvPicPr>
          <p:cNvPr id="6" name="Recorded Sound">
            <a:hlinkClick r:id="" action="ppaction://media"/>
            <a:extLst>
              <a:ext uri="{FF2B5EF4-FFF2-40B4-BE49-F238E27FC236}">
                <a16:creationId xmlns:a16="http://schemas.microsoft.com/office/drawing/2014/main" id="{0C4AD7D2-EC28-472D-8B5C-BB25E3C2DA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20932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0E2F76-55F7-428D-BC54-C2BAE299613F}"/>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An individuals health: Chance or choice?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5" name="Bridges Training It's a matter of postal codes">
            <a:hlinkClick r:id="" action="ppaction://media"/>
            <a:extLst>
              <a:ext uri="{FF2B5EF4-FFF2-40B4-BE49-F238E27FC236}">
                <a16:creationId xmlns:a16="http://schemas.microsoft.com/office/drawing/2014/main" id="{1D9C4116-09BC-4A4B-AF12-F4CDFEB54AA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4976813" y="1303338"/>
            <a:ext cx="6376987" cy="4251325"/>
          </a:xfrm>
        </p:spPr>
      </p:pic>
      <p:pic>
        <p:nvPicPr>
          <p:cNvPr id="3" name="Recorded Sound">
            <a:hlinkClick r:id="" action="ppaction://media"/>
            <a:extLst>
              <a:ext uri="{FF2B5EF4-FFF2-40B4-BE49-F238E27FC236}">
                <a16:creationId xmlns:a16="http://schemas.microsoft.com/office/drawing/2014/main" id="{628E5ABB-FAB3-4A18-BE4C-8E04B912EC3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614135" y="5554662"/>
            <a:ext cx="487363" cy="487363"/>
          </a:xfrm>
          <a:prstGeom prst="rect">
            <a:avLst/>
          </a:prstGeom>
        </p:spPr>
      </p:pic>
    </p:spTree>
    <p:extLst>
      <p:ext uri="{BB962C8B-B14F-4D97-AF65-F5344CB8AC3E}">
        <p14:creationId xmlns:p14="http://schemas.microsoft.com/office/powerpoint/2010/main" val="315536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22" fill="hold"/>
                                        <p:tgtEl>
                                          <p:spTgt spid="3"/>
                                        </p:tgtEl>
                                      </p:cBhvr>
                                    </p:cmd>
                                  </p:childTnLst>
                                </p:cTn>
                              </p:par>
                            </p:childTnLst>
                          </p:cTn>
                        </p:par>
                        <p:par>
                          <p:cTn id="7" fill="hold">
                            <p:stCondLst>
                              <p:cond delay="22022"/>
                            </p:stCondLst>
                            <p:childTnLst>
                              <p:par>
                                <p:cTn id="8" presetID="1" presetClass="mediacall" presetSubtype="0" fill="hold" nodeType="afterEffect">
                                  <p:stCondLst>
                                    <p:cond delay="0"/>
                                  </p:stCondLst>
                                  <p:childTnLst>
                                    <p:cmd type="call" cmd="playFrom(0.0)">
                                      <p:cBhvr>
                                        <p:cTn id="9" dur="1681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remove" display="0">
                  <p:stCondLst>
                    <p:cond delay="indefinite"/>
                  </p:stCondLst>
                  <p:endCondLst>
                    <p:cond evt="onStopAudio" delay="0">
                      <p:tgtEl>
                        <p:sldTgt/>
                      </p:tgtEl>
                    </p:cond>
                  </p:endCondLst>
                </p:cTn>
                <p:tgtEl>
                  <p:spTgt spid="3"/>
                </p:tgtEl>
              </p:cMediaNode>
            </p:audio>
            <p:video>
              <p:cMediaNode vol="80000">
                <p:cTn id="11" fill="remove"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660</TotalTime>
  <Words>1102</Words>
  <Application>Microsoft Office PowerPoint</Application>
  <PresentationFormat>Widescreen</PresentationFormat>
  <Paragraphs>92</Paragraphs>
  <Slides>14</Slides>
  <Notes>14</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An Overview: Understanding Health Equity</vt:lpstr>
      <vt:lpstr>Why Health Equity is Important</vt:lpstr>
      <vt:lpstr>Health Equity: Definition</vt:lpstr>
      <vt:lpstr>The Big Picture: Consider Factors That Influence Health</vt:lpstr>
      <vt:lpstr>Health Equity: Connecting the Social Determinants of Health (SDoH)</vt:lpstr>
      <vt:lpstr>Who are the people in your neighbourhood?</vt:lpstr>
      <vt:lpstr>Recognizing disparities in Canada</vt:lpstr>
      <vt:lpstr>Consider Influences:  Social and Environment</vt:lpstr>
      <vt:lpstr>An individuals health: Chance or choice? </vt:lpstr>
      <vt:lpstr>Consider: The Economic Lens</vt:lpstr>
      <vt:lpstr>Considering the Effects of Economics:  Health Equity in Your Work</vt:lpstr>
      <vt:lpstr>Describing Health Equity-Related Terms</vt:lpstr>
      <vt:lpstr>Population Health Approaches to Tackle Health Inequities/ Disparities</vt:lpstr>
      <vt:lpstr>Addressing Health Equity in Dufferin: Dufferin County Equity Collaborative (DCEC)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Equity</dc:title>
  <dc:creator>Louise Brooks</dc:creator>
  <cp:lastModifiedBy>Louise Brooks</cp:lastModifiedBy>
  <cp:revision>47</cp:revision>
  <cp:lastPrinted>2019-09-13T15:09:07Z</cp:lastPrinted>
  <dcterms:created xsi:type="dcterms:W3CDTF">2019-04-18T18:05:33Z</dcterms:created>
  <dcterms:modified xsi:type="dcterms:W3CDTF">2019-09-17T15:31:30Z</dcterms:modified>
</cp:coreProperties>
</file>