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9" r:id="rId3"/>
    <p:sldId id="305" r:id="rId4"/>
    <p:sldId id="303" r:id="rId5"/>
    <p:sldId id="272" r:id="rId6"/>
    <p:sldId id="295" r:id="rId7"/>
    <p:sldId id="301" r:id="rId8"/>
    <p:sldId id="285" r:id="rId9"/>
    <p:sldId id="278" r:id="rId10"/>
    <p:sldId id="279" r:id="rId11"/>
    <p:sldId id="277" r:id="rId12"/>
    <p:sldId id="281" r:id="rId13"/>
    <p:sldId id="292" r:id="rId14"/>
    <p:sldId id="306" r:id="rId15"/>
    <p:sldId id="309" r:id="rId16"/>
    <p:sldId id="310" r:id="rId17"/>
    <p:sldId id="312" r:id="rId18"/>
    <p:sldId id="307" r:id="rId19"/>
    <p:sldId id="308" r:id="rId20"/>
    <p:sldId id="311" r:id="rId21"/>
    <p:sldId id="313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742"/>
    <a:srgbClr val="0C5482"/>
    <a:srgbClr val="A9E0FA"/>
    <a:srgbClr val="20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632" autoAdjust="0"/>
    <p:restoredTop sz="86477" autoAdjust="0"/>
  </p:normalViewPr>
  <p:slideViewPr>
    <p:cSldViewPr snapToGrid="0">
      <p:cViewPr varScale="1">
        <p:scale>
          <a:sx n="30" d="100"/>
          <a:sy n="30" d="100"/>
        </p:scale>
        <p:origin x="16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70992-93CC-40A7-83F3-A1ABE0360E5E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40D46-D369-405F-B3D4-3565DC3765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34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How did we get here? By listening to charities such as yourselves struggle to find annual operating funds, </a:t>
            </a:r>
            <a:r>
              <a:rPr lang="en-CA" dirty="0" err="1"/>
              <a:t>esp</a:t>
            </a:r>
            <a:r>
              <a:rPr lang="en-CA" dirty="0"/>
              <a:t> since United Way is not well supported in our community. We talked to surrounding CF, we gathered a steering committee together, talked to all kinds of local organizations as well as our local municipal leaders,  and over almost 3 years worked on creating our own DCF 0 </a:t>
            </a:r>
            <a:r>
              <a:rPr lang="en-CA" dirty="0" err="1"/>
              <a:t>incorp</a:t>
            </a:r>
            <a:r>
              <a:rPr lang="en-CA" dirty="0"/>
              <a:t> and charitable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0D46-D369-405F-B3D4-3565DC3765C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48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Created Founders Circle and Corp circle to provide funding for our start up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40D46-D369-405F-B3D4-3565DC3765C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23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0D46-D369-405F-B3D4-3565DC3765C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166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Donors will direct gifts to funds of their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40D46-D369-405F-B3D4-3565DC3765C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36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B60CE-3BFD-4CDF-B79D-550C5F957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6CE50A-DE15-440D-9AB2-AF85D1D6E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6FADAB-0BB9-409E-A9EA-45090D1F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5E21-F3B6-4162-87E3-6EB524DA1D4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756AF4-5B9E-4A09-9667-D624DC31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E72839-38A7-4E74-9A35-88D3639C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F3E-A3FE-4CEC-B74B-8A5280C7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2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9AE37-5E9B-4EB9-A01C-2EBE0E47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272774-682F-441D-92A9-2B3F22BD3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1B1530-640B-462F-A814-1DA3A658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5E21-F3B6-4162-87E3-6EB524DA1D4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26D71F-24BD-4D93-ABDE-A8AD720F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E899E9-7CAD-4408-AAB5-2507CBB5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F3E-A3FE-4CEC-B74B-8A5280C7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8F322F-E92C-4DFD-BB9D-24D2F38F7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2A00F2-3FB1-48C4-8DD8-3784D8377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313B4-BD6F-46CE-BA45-DF25131F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5E21-F3B6-4162-87E3-6EB524DA1D4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196E67-F70B-4721-9D02-FB64C462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C7BA42-F098-4C12-90ED-A61AAF6D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F3E-A3FE-4CEC-B74B-8A5280C7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8C083-28DD-401B-9720-5BFF533B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D9B48E-47C7-4929-B680-F8EAB0CAB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2C94AC-0367-482A-B691-E331D024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5E21-F3B6-4162-87E3-6EB524DA1D4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45DA2A-A8FB-450D-9A56-ECBDA857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C6BB9D-F51E-4822-A022-4B86B56B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F3E-A3FE-4CEC-B74B-8A5280C7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E4F5E-E096-49E9-9BE8-368E973C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F68118-EBB0-496F-9B97-8FE494277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F8EF0B-55F9-4C89-86CD-66159D67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5E21-F3B6-4162-87E3-6EB524DA1D4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C42EA4-FC3E-4C9B-B846-52C58DF8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2ACA31-77E4-4354-A0EE-0E45B47D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F3E-A3FE-4CEC-B74B-8A5280C7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97D83-AA3C-4F37-9BAD-FD1A6F01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15F16-A5AC-4E75-9EDB-C6A11F1F6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194980-6AD0-4A00-89C7-7C8D4FBB5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013CDB-1F85-4B01-8CF8-5EEAE09F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5E21-F3B6-4162-87E3-6EB524DA1D4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59B65C-708C-4891-B66C-B210B018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A6EF8F-1553-4E71-B668-F752A96C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F3E-A3FE-4CEC-B74B-8A5280C7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BFEB8-A216-42F6-AD87-C58FDB39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DEA172-056F-496C-9C73-4FA97F7C3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10E67C-B2BF-4435-89DC-8AB8C2D3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3126E6-D2C9-41CE-A34A-F0FF59823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D04F4B-C004-47A4-9F39-66569201B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B07551C-C77A-4A7D-855F-38A29743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5E21-F3B6-4162-87E3-6EB524DA1D4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B322BD-AB47-44FF-B2A0-E7C59D5B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3013F9D-80F1-4C08-B56E-709E2CE4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F3E-A3FE-4CEC-B74B-8A5280C7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678E9-D2EB-4231-AC7F-D9319232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318E23-EF47-4161-B2C2-0CD8CB8F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5E21-F3B6-4162-87E3-6EB524DA1D4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D3D9DE-F454-4F56-939D-C8E4370E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074AD2-879D-423B-98FE-17C50862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F3E-A3FE-4CEC-B74B-8A5280C7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85FD73-A275-40EB-BB05-582BB9022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5E21-F3B6-4162-87E3-6EB524DA1D4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4AC74D-7764-4541-80B3-E2DD8CAF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609688-49CD-4834-B54C-9CE8FA1F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F3E-A3FE-4CEC-B74B-8A5280C7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4DE1E-9C77-4B23-9281-E48B211A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D077BF-31B9-42DA-B229-CD2C88D10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730018-FE1C-4582-A10D-D11E347AF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80A797-0BFA-40AD-8A72-D66320B3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5E21-F3B6-4162-87E3-6EB524DA1D4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497EBE-FAD2-4083-96BF-8BE8BA0B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6E167B-C8FD-4F8F-B092-535AE0D0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F3E-A3FE-4CEC-B74B-8A5280C7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27519A-CF38-4D6E-8653-98E15C04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F9DDC4-AACD-44CF-AABB-BC6A11649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CAD40D-9D51-4FCB-95A4-91B99B318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F71A87-5DBF-43C8-A5DF-BCEE0090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5E21-F3B6-4162-87E3-6EB524DA1D4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E4F7-5ADB-48F4-83EF-357312B7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1A9FFB-120F-4398-A353-F34A6097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3F3E-A3FE-4CEC-B74B-8A5280C7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0112DB-9551-4E2C-98D9-C5D1B1C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07D92F-7968-4600-A6C0-274517085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8B68A7-C6F3-4277-B05E-906FAA773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05E21-F3B6-4162-87E3-6EB524DA1D48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CE5A6-D4FC-4FDF-AF2D-3B87C325A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E620CA-725A-41CE-9730-40E15BD3A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3F3E-A3FE-4CEC-B74B-8A5280C7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munityfoundations.ca/news/social-enterprises-finance-and-innovation-in-canada-gets-22m-boost-from-the-federal-governmen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420E15-22BB-4F49-B0F6-A35328FD0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4" y="4869228"/>
            <a:ext cx="4724400" cy="16632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2037FE41-B86D-47C5-BAAC-81B7D6CDA1E6}"/>
              </a:ext>
            </a:extLst>
          </p:cNvPr>
          <p:cNvSpPr/>
          <p:nvPr/>
        </p:nvSpPr>
        <p:spPr>
          <a:xfrm>
            <a:off x="6864439" y="-239731"/>
            <a:ext cx="8332630" cy="733746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01BCB-7006-45C3-8156-B7351AF8A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29" y="1312879"/>
            <a:ext cx="9144000" cy="9318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C5482"/>
                </a:solidFill>
              </a:rPr>
              <a:t>Be part of the </a:t>
            </a:r>
            <a:br>
              <a:rPr lang="en-US" dirty="0">
                <a:solidFill>
                  <a:srgbClr val="0C5482"/>
                </a:solidFill>
              </a:rPr>
            </a:br>
            <a:r>
              <a:rPr lang="en-US" dirty="0">
                <a:solidFill>
                  <a:srgbClr val="0C5482"/>
                </a:solidFill>
              </a:rPr>
              <a:t>Dufferin legacy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F9D4A4-9C9A-42F9-A6AE-C8CBC2164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44" y="2201807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48742"/>
                </a:solidFill>
              </a:rPr>
              <a:t>The power of many.  Today and forever.</a:t>
            </a:r>
          </a:p>
        </p:txBody>
      </p:sp>
    </p:spTree>
    <p:extLst>
      <p:ext uri="{BB962C8B-B14F-4D97-AF65-F5344CB8AC3E}">
        <p14:creationId xmlns:p14="http://schemas.microsoft.com/office/powerpoint/2010/main" val="22410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83" y="4983284"/>
            <a:ext cx="1749195" cy="174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b="1" dirty="0"/>
              <a:t>. . . with worthy projects that touch </a:t>
            </a:r>
            <a:br>
              <a:rPr lang="en-CA" sz="4000" b="1" dirty="0"/>
            </a:br>
            <a:r>
              <a:rPr lang="en-CA" sz="4000" b="1" dirty="0"/>
              <a:t>hundreds of Dufferin residents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585911"/>
            <a:ext cx="2616200" cy="146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1689773"/>
            <a:ext cx="1921239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A5F3B"/>
              </a:clrFrom>
              <a:clrTo>
                <a:srgbClr val="CA5F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99" y="1689773"/>
            <a:ext cx="2809679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31" y="1661197"/>
            <a:ext cx="276212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165476"/>
            <a:ext cx="270578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65" y="3057921"/>
            <a:ext cx="3156978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5" y="3109912"/>
            <a:ext cx="2400241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2" y="4233866"/>
            <a:ext cx="179844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21" y="4667250"/>
            <a:ext cx="161175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16" y="4266428"/>
            <a:ext cx="4039306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96" y="5151441"/>
            <a:ext cx="2011362" cy="141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266428"/>
            <a:ext cx="2060516" cy="88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31" y="5389474"/>
            <a:ext cx="2921047" cy="98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07" y="3012453"/>
            <a:ext cx="1992345" cy="92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09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241300"/>
            <a:ext cx="3932237" cy="1600200"/>
          </a:xfrm>
        </p:spPr>
        <p:txBody>
          <a:bodyPr/>
          <a:lstStyle/>
          <a:p>
            <a:r>
              <a:rPr lang="en-CA" dirty="0"/>
              <a:t>First Mini-Grant Winners: </a:t>
            </a:r>
            <a:r>
              <a:rPr lang="en-CA" b="1" dirty="0"/>
              <a:t>Bravery Park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r="934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Bravery Park, represented by </a:t>
            </a:r>
            <a:r>
              <a:rPr lang="en-CA" sz="2400" b="1" dirty="0"/>
              <a:t>Shannon and Valerie </a:t>
            </a:r>
            <a:r>
              <a:rPr lang="en-CA" sz="2400" b="1" dirty="0" err="1"/>
              <a:t>McGrady</a:t>
            </a:r>
            <a:r>
              <a:rPr lang="en-CA" sz="2400" dirty="0"/>
              <a:t>, received a cheque from </a:t>
            </a:r>
            <a:r>
              <a:rPr lang="en-CA" sz="2400" b="1" dirty="0"/>
              <a:t>Jacqueline </a:t>
            </a:r>
            <a:r>
              <a:rPr lang="en-CA" sz="2400" b="1" dirty="0" err="1"/>
              <a:t>Demczur</a:t>
            </a:r>
            <a:r>
              <a:rPr lang="en-CA" sz="2400" dirty="0"/>
              <a:t>, a partner at Carters Professional Corporation in its Orangeville Office.</a:t>
            </a:r>
          </a:p>
          <a:p>
            <a:r>
              <a:rPr lang="en-CA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59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77088" y="609600"/>
            <a:ext cx="3932237" cy="1600200"/>
          </a:xfrm>
        </p:spPr>
        <p:txBody>
          <a:bodyPr/>
          <a:lstStyle/>
          <a:p>
            <a:r>
              <a:rPr lang="en-CA" dirty="0"/>
              <a:t>First Mini-Grant Winners: </a:t>
            </a:r>
            <a:r>
              <a:rPr lang="en-CA" b="1" dirty="0"/>
              <a:t>Hospice Dufferin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51688" y="2197100"/>
            <a:ext cx="3932237" cy="3811588"/>
          </a:xfrm>
        </p:spPr>
        <p:txBody>
          <a:bodyPr>
            <a:normAutofit/>
          </a:bodyPr>
          <a:lstStyle/>
          <a:p>
            <a:r>
              <a:rPr lang="en-CA" sz="2000" b="1" dirty="0"/>
              <a:t>Maureen </a:t>
            </a:r>
            <a:r>
              <a:rPr lang="en-CA" sz="2000" b="1" dirty="0" err="1"/>
              <a:t>Riedler</a:t>
            </a:r>
            <a:r>
              <a:rPr lang="en-CA" sz="2000" dirty="0"/>
              <a:t>, Executive Director of Hospice Dufferin, and </a:t>
            </a:r>
            <a:r>
              <a:rPr lang="en-CA" sz="2000" b="1" dirty="0"/>
              <a:t>Helen </a:t>
            </a:r>
            <a:r>
              <a:rPr lang="en-CA" sz="2000" b="1" dirty="0" err="1"/>
              <a:t>Trilesky</a:t>
            </a:r>
            <a:r>
              <a:rPr lang="en-CA" sz="2000" b="1" dirty="0"/>
              <a:t> </a:t>
            </a:r>
            <a:r>
              <a:rPr lang="en-CA" sz="2000" dirty="0"/>
              <a:t>, a client, received their grant for the Volunteer Visiting Program from </a:t>
            </a:r>
            <a:r>
              <a:rPr lang="en-CA" sz="2000" b="1" dirty="0"/>
              <a:t>Cheryl Greenwood </a:t>
            </a:r>
            <a:r>
              <a:rPr lang="en-CA" sz="2000" dirty="0"/>
              <a:t>and </a:t>
            </a:r>
            <a:r>
              <a:rPr lang="en-CA" sz="2000" b="1" dirty="0"/>
              <a:t>Amie </a:t>
            </a:r>
            <a:r>
              <a:rPr lang="en-CA" sz="2000" b="1" dirty="0" err="1"/>
              <a:t>Zukowski</a:t>
            </a:r>
            <a:r>
              <a:rPr lang="en-CA" sz="2000" dirty="0"/>
              <a:t> on behalf of sponsor Greenwood Aggregates, the foundation`s first Corporate Circle member.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7764"/>
          <a:stretch>
            <a:fillRect/>
          </a:stretch>
        </p:blipFill>
        <p:spPr>
          <a:xfrm>
            <a:off x="661988" y="10763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32053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First Mini-Grant Winners: </a:t>
            </a:r>
            <a:r>
              <a:rPr lang="en-CA" b="1" dirty="0"/>
              <a:t>Dufferin Hi-Lands Bruce Trail Club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197100"/>
            <a:ext cx="3932237" cy="3811588"/>
          </a:xfrm>
        </p:spPr>
        <p:txBody>
          <a:bodyPr>
            <a:normAutofit/>
          </a:bodyPr>
          <a:lstStyle/>
          <a:p>
            <a:r>
              <a:rPr lang="en-CA" sz="2400" b="1" dirty="0"/>
              <a:t>Jim </a:t>
            </a:r>
            <a:r>
              <a:rPr lang="en-CA" sz="2400" b="1" dirty="0" err="1"/>
              <a:t>Preyde</a:t>
            </a:r>
            <a:r>
              <a:rPr lang="en-CA" sz="2400" dirty="0"/>
              <a:t>, President of the Dufferin Hi-Lands Bruce Trail Club, a member club of the Bruce Trail Conservancy, received a grant for the Conservancy’s local School Outreach Program from sponsors, </a:t>
            </a:r>
            <a:r>
              <a:rPr lang="en-CA" sz="2400" b="1" dirty="0"/>
              <a:t>Paul and Joan Waechter</a:t>
            </a:r>
            <a:r>
              <a:rPr lang="en-CA" sz="2400" dirty="0"/>
              <a:t>. 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77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79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69C41A-2BCD-471E-B97E-74A1FDF2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 – What Can the Foundation do for Us?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6754DD-A78C-4753-8F2B-EA3E2CC90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Foundations provide funding options to charities and similar</a:t>
            </a:r>
          </a:p>
          <a:p>
            <a:pPr lvl="1"/>
            <a:r>
              <a:rPr lang="en-CA" dirty="0"/>
              <a:t>Municipal and other government agencies, education </a:t>
            </a:r>
            <a:r>
              <a:rPr lang="en-CA" dirty="0" err="1"/>
              <a:t>etc</a:t>
            </a:r>
            <a:r>
              <a:rPr lang="en-CA" dirty="0"/>
              <a:t> are charities</a:t>
            </a:r>
          </a:p>
          <a:p>
            <a:pPr lvl="1"/>
            <a:r>
              <a:rPr lang="en-CA" dirty="0"/>
              <a:t>Lots of opportunities for partnerships in order to </a:t>
            </a:r>
            <a:r>
              <a:rPr lang="en-CA"/>
              <a:t>access money</a:t>
            </a:r>
            <a:endParaRPr lang="en-CA" dirty="0"/>
          </a:p>
          <a:p>
            <a:r>
              <a:rPr lang="en-CA" dirty="0"/>
              <a:t>Foundations exist solely to manage money for benefit of charitable activities in the community</a:t>
            </a:r>
          </a:p>
          <a:p>
            <a:r>
              <a:rPr lang="en-CA" dirty="0"/>
              <a:t>Community Foundations by definition distribute funds within their home community</a:t>
            </a:r>
          </a:p>
          <a:p>
            <a:r>
              <a:rPr lang="en-CA" dirty="0"/>
              <a:t>Community foundations promote philanthropy</a:t>
            </a:r>
          </a:p>
          <a:p>
            <a:r>
              <a:rPr lang="en-CA" dirty="0"/>
              <a:t>Community Foundations are a conduit for directing funds from outside source into their community</a:t>
            </a:r>
          </a:p>
        </p:txBody>
      </p:sp>
    </p:spTree>
    <p:extLst>
      <p:ext uri="{BB962C8B-B14F-4D97-AF65-F5344CB8AC3E}">
        <p14:creationId xmlns:p14="http://schemas.microsoft.com/office/powerpoint/2010/main" val="252337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C714EE-F3A3-4C71-8DF3-3203D45B6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166" y="1690688"/>
            <a:ext cx="10515600" cy="4351338"/>
          </a:xfrm>
        </p:spPr>
        <p:txBody>
          <a:bodyPr/>
          <a:lstStyle/>
          <a:p>
            <a:r>
              <a:rPr lang="en-CA" dirty="0"/>
              <a:t>2019 Mini-Grants Program are back</a:t>
            </a:r>
          </a:p>
          <a:p>
            <a:pPr lvl="1"/>
            <a:r>
              <a:rPr lang="en-CA" dirty="0"/>
              <a:t>Watch for detail on our web site</a:t>
            </a:r>
          </a:p>
          <a:p>
            <a:pPr lvl="1"/>
            <a:r>
              <a:rPr lang="en-CA" dirty="0"/>
              <a:t>Sign up for to receive email  or social media</a:t>
            </a:r>
          </a:p>
          <a:p>
            <a:pPr lvl="1"/>
            <a:r>
              <a:rPr lang="en-CA" dirty="0"/>
              <a:t>Expect applications available July 1</a:t>
            </a:r>
          </a:p>
          <a:p>
            <a:pPr lvl="1"/>
            <a:r>
              <a:rPr lang="en-CA" dirty="0"/>
              <a:t>Grants made at September event</a:t>
            </a:r>
          </a:p>
          <a:p>
            <a:pPr lvl="1"/>
            <a:r>
              <a:rPr lang="en-CA" dirty="0"/>
              <a:t> 3 x $1000 available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69CD99D-4504-4D60-9130-433FAB66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Mini-Grant Program is back!</a:t>
            </a:r>
          </a:p>
        </p:txBody>
      </p:sp>
    </p:spTree>
    <p:extLst>
      <p:ext uri="{BB962C8B-B14F-4D97-AF65-F5344CB8AC3E}">
        <p14:creationId xmlns:p14="http://schemas.microsoft.com/office/powerpoint/2010/main" val="325042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69C41A-2BCD-471E-B97E-74A1FDF2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DCF in Partnerships with National Partners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C37407-67C1-4634-98D6-79602D249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CA" dirty="0"/>
              <a:t>New – RBC Future Launch community challenge</a:t>
            </a:r>
          </a:p>
          <a:p>
            <a:r>
              <a:rPr lang="en-CA" dirty="0"/>
              <a:t>RBC and Community Foundations Canada are channeling $15000 to smaller community foundations </a:t>
            </a:r>
          </a:p>
          <a:p>
            <a:r>
              <a:rPr lang="en-CA" dirty="0"/>
              <a:t>Youth 15 to 29 years of age to lead a project – must be partnered with a registered charity or equivalent</a:t>
            </a:r>
          </a:p>
          <a:p>
            <a:r>
              <a:rPr lang="en-CA" dirty="0"/>
              <a:t>“</a:t>
            </a:r>
            <a:r>
              <a:rPr lang="en-CA" dirty="0">
                <a:solidFill>
                  <a:srgbClr val="FF0000"/>
                </a:solidFill>
              </a:rPr>
              <a:t>What is your boldest idea to respond to an Urgent Local Need?”</a:t>
            </a:r>
          </a:p>
          <a:p>
            <a:r>
              <a:rPr lang="en-CA" dirty="0"/>
              <a:t>Check our web site under grant seekers – </a:t>
            </a:r>
            <a:r>
              <a:rPr lang="en-CA" dirty="0">
                <a:solidFill>
                  <a:srgbClr val="0070C0"/>
                </a:solidFill>
              </a:rPr>
              <a:t>applications now open </a:t>
            </a:r>
            <a:r>
              <a:rPr lang="en-CA" dirty="0"/>
              <a:t>until September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42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9484C-0C33-42D2-B28C-E93D0C2A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Federal 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1F1E16-DC88-4EB0-8741-5C7EB0817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CA" b="1" dirty="0">
                <a:hlinkClick r:id="rId2"/>
              </a:rPr>
              <a:t>Social enterprises, finance and innovation in Canada gets $22M boost from the federal government</a:t>
            </a:r>
            <a:endParaRPr lang="en-CA" b="1" dirty="0"/>
          </a:p>
          <a:p>
            <a:pPr fontAlgn="base"/>
            <a:r>
              <a:rPr lang="en-CA" b="1" dirty="0"/>
              <a:t>Montreal, June 12, 2019 — </a:t>
            </a:r>
            <a:r>
              <a:rPr lang="en-CA" dirty="0"/>
              <a:t>Community Foundations of Canada welcomes today’s announcement of  $22 million from the new Investment Readiness Program. This investment will allow community foundations and partners from across the country to 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support local innovation, social enterprise and social financing </a:t>
            </a:r>
            <a:r>
              <a:rPr lang="en-CA" dirty="0"/>
              <a:t>to tackle some of our most pressing issues like climate change and affordable housing.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43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568AE7-A518-42DF-9B34-6CBDB7079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Dufferin Vision Fund </a:t>
            </a:r>
            <a:r>
              <a:rPr lang="en-CA" dirty="0"/>
              <a:t>– general purpose endowed fund to provide grants to area of greatest need in community</a:t>
            </a:r>
          </a:p>
          <a:p>
            <a:endParaRPr lang="en-CA" dirty="0"/>
          </a:p>
          <a:p>
            <a:r>
              <a:rPr lang="en-CA" dirty="0">
                <a:solidFill>
                  <a:schemeClr val="accent1"/>
                </a:solidFill>
              </a:rPr>
              <a:t>Field of Interest funds </a:t>
            </a:r>
            <a:r>
              <a:rPr lang="en-CA" dirty="0"/>
              <a:t>– donors direct use of funds to specific types of program – arts, scholarships, youth services, community development</a:t>
            </a:r>
          </a:p>
          <a:p>
            <a:endParaRPr lang="en-CA" dirty="0"/>
          </a:p>
          <a:p>
            <a:r>
              <a:rPr lang="en-CA" dirty="0">
                <a:solidFill>
                  <a:schemeClr val="accent1"/>
                </a:solidFill>
              </a:rPr>
              <a:t>Donor Advised funds </a:t>
            </a:r>
            <a:r>
              <a:rPr lang="en-CA" dirty="0"/>
              <a:t>– donor is part of annual decision making on what grants to fund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951976-E3EF-4F1E-B42D-16432638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else Can DCF do for us?</a:t>
            </a:r>
          </a:p>
        </p:txBody>
      </p:sp>
    </p:spTree>
    <p:extLst>
      <p:ext uri="{BB962C8B-B14F-4D97-AF65-F5344CB8AC3E}">
        <p14:creationId xmlns:p14="http://schemas.microsoft.com/office/powerpoint/2010/main" val="12328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BC49D3-98B6-40F5-836B-BA45C7D0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Create an 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Agency Endowed Fund </a:t>
            </a:r>
            <a:r>
              <a:rPr lang="en-CA" dirty="0"/>
              <a:t>– a free service for local charities</a:t>
            </a:r>
          </a:p>
          <a:p>
            <a:pPr lvl="1"/>
            <a:r>
              <a:rPr lang="en-CA" sz="2800" dirty="0"/>
              <a:t>Alternative to setting up your own foundation</a:t>
            </a:r>
          </a:p>
          <a:p>
            <a:pPr lvl="2"/>
            <a:r>
              <a:rPr lang="en-CA" sz="2800" dirty="0"/>
              <a:t>Charities are restricted in holding large amounts of cash for many years</a:t>
            </a:r>
          </a:p>
          <a:p>
            <a:pPr lvl="1"/>
            <a:r>
              <a:rPr lang="en-CA" sz="2800" dirty="0"/>
              <a:t>Set up endowed fund within the foundation for your sole use</a:t>
            </a:r>
          </a:p>
          <a:p>
            <a:pPr lvl="1"/>
            <a:r>
              <a:rPr lang="en-CA" sz="2800" dirty="0"/>
              <a:t>Direct donors who wish to fund </a:t>
            </a:r>
            <a:r>
              <a:rPr lang="en-CA" sz="2800" dirty="0">
                <a:solidFill>
                  <a:schemeClr val="accent2">
                    <a:lumMod val="75000"/>
                  </a:schemeClr>
                </a:solidFill>
              </a:rPr>
              <a:t>long term </a:t>
            </a:r>
            <a:r>
              <a:rPr lang="en-CA" sz="2800" dirty="0"/>
              <a:t>support of your charity to the foundation</a:t>
            </a:r>
          </a:p>
          <a:p>
            <a:pPr lvl="1"/>
            <a:r>
              <a:rPr lang="en-CA" sz="2800" dirty="0"/>
              <a:t>Note difference between annual fundraising and creation of an endowed fund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8392411-2A2D-4CCF-8399-4712CF3A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else can DCF do for us?</a:t>
            </a:r>
          </a:p>
        </p:txBody>
      </p:sp>
    </p:spTree>
    <p:extLst>
      <p:ext uri="{BB962C8B-B14F-4D97-AF65-F5344CB8AC3E}">
        <p14:creationId xmlns:p14="http://schemas.microsoft.com/office/powerpoint/2010/main" val="342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CA" dirty="0"/>
              <a:t>Growing the Dufferin legacy together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774700" y="15589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CA" i="1" dirty="0"/>
              <a:t>The Dufferin Community Foundation was established to create a </a:t>
            </a:r>
            <a:r>
              <a:rPr lang="en-CA" b="1" i="1" dirty="0"/>
              <a:t>vibrant community </a:t>
            </a:r>
            <a:r>
              <a:rPr lang="en-CA" i="1" dirty="0"/>
              <a:t>where a </a:t>
            </a:r>
            <a:r>
              <a:rPr lang="en-CA" b="1" i="1" dirty="0"/>
              <a:t>“can-do” attitude </a:t>
            </a:r>
            <a:r>
              <a:rPr lang="en-CA" i="1" dirty="0"/>
              <a:t>engages residents, philanthropists and service providers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6096000" y="21939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i="1" dirty="0">
                <a:solidFill>
                  <a:schemeClr val="accent1">
                    <a:lumMod val="75000"/>
                  </a:schemeClr>
                </a:solidFill>
              </a:rPr>
              <a:t>We connect caring community members to worthwhile causes by</a:t>
            </a:r>
          </a:p>
          <a:p>
            <a:r>
              <a:rPr lang="en-CA" i="1" dirty="0">
                <a:solidFill>
                  <a:schemeClr val="accent1">
                    <a:lumMod val="75000"/>
                  </a:schemeClr>
                </a:solidFill>
              </a:rPr>
              <a:t> growing </a:t>
            </a:r>
            <a:r>
              <a:rPr lang="en-CA" b="1" i="1" dirty="0">
                <a:solidFill>
                  <a:schemeClr val="accent1">
                    <a:lumMod val="75000"/>
                  </a:schemeClr>
                </a:solidFill>
              </a:rPr>
              <a:t>endowment funds </a:t>
            </a:r>
            <a:r>
              <a:rPr lang="en-CA" i="1" dirty="0">
                <a:solidFill>
                  <a:schemeClr val="accent1">
                    <a:lumMod val="75000"/>
                  </a:schemeClr>
                </a:solidFill>
              </a:rPr>
              <a:t>&amp; </a:t>
            </a:r>
          </a:p>
          <a:p>
            <a:r>
              <a:rPr lang="en-CA" i="1" dirty="0">
                <a:solidFill>
                  <a:schemeClr val="accent1">
                    <a:lumMod val="75000"/>
                  </a:schemeClr>
                </a:solidFill>
              </a:rPr>
              <a:t>providing </a:t>
            </a:r>
            <a:r>
              <a:rPr lang="en-CA" b="1" i="1" dirty="0">
                <a:solidFill>
                  <a:schemeClr val="accent1">
                    <a:lumMod val="75000"/>
                  </a:schemeClr>
                </a:solidFill>
              </a:rPr>
              <a:t>responsible grants </a:t>
            </a:r>
          </a:p>
          <a:p>
            <a:pPr marL="0" indent="0">
              <a:buNone/>
            </a:pPr>
            <a:r>
              <a:rPr lang="en-CA" i="1" dirty="0">
                <a:solidFill>
                  <a:schemeClr val="accent1">
                    <a:lumMod val="75000"/>
                  </a:schemeClr>
                </a:solidFill>
              </a:rPr>
              <a:t>that will leave a legacy of enriched community wellbeing in Dufferin County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2AE53A5-E8E6-42E8-96A4-ABDCE55EF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05" y="1498599"/>
            <a:ext cx="4387487" cy="154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907E2-91C4-499B-995B-2C4AFE2F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572"/>
          </a:xfrm>
        </p:spPr>
        <p:txBody>
          <a:bodyPr>
            <a:normAutofit fontScale="90000"/>
          </a:bodyPr>
          <a:lstStyle/>
          <a:p>
            <a:r>
              <a:rPr lang="en-CA" sz="3200" dirty="0">
                <a:solidFill>
                  <a:srgbClr val="000000"/>
                </a:solidFill>
                <a:latin typeface="Whitney BookSC"/>
              </a:rPr>
              <a:t/>
            </a:r>
            <a:br>
              <a:rPr lang="en-CA" sz="3200" dirty="0">
                <a:solidFill>
                  <a:srgbClr val="000000"/>
                </a:solidFill>
                <a:latin typeface="Whitney BookSC"/>
              </a:rPr>
            </a:br>
            <a:r>
              <a:rPr lang="en-CA" sz="3200" dirty="0">
                <a:latin typeface="Whitney BookSC"/>
              </a:rPr>
              <a:t> </a:t>
            </a:r>
            <a:r>
              <a:rPr lang="en-CA" sz="7300" b="1" dirty="0">
                <a:solidFill>
                  <a:srgbClr val="FF0000"/>
                </a:solidFill>
                <a:latin typeface="Whitney Book"/>
              </a:rPr>
              <a:t>10</a:t>
            </a:r>
            <a:r>
              <a:rPr lang="en-CA" sz="7300" dirty="0">
                <a:latin typeface="Whitney Book"/>
              </a:rPr>
              <a:t>  Ways to </a:t>
            </a:r>
            <a:r>
              <a:rPr lang="en-CA" sz="7300" b="1" dirty="0">
                <a:latin typeface="Whitney Book"/>
              </a:rPr>
              <a:t>give</a:t>
            </a:r>
            <a:endParaRPr lang="en-CA" sz="7300" dirty="0">
              <a:latin typeface="Whitney Book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E2D14C2-2F5F-4123-9488-6CAF26231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538"/>
            <a:ext cx="10515600" cy="4868425"/>
          </a:xfrm>
        </p:spPr>
        <p:txBody>
          <a:bodyPr>
            <a:normAutofit/>
          </a:bodyPr>
          <a:lstStyle/>
          <a:p>
            <a:r>
              <a:rPr lang="en-CA" sz="3200" dirty="0">
                <a:latin typeface="Whitney Semibold"/>
              </a:rPr>
              <a:t>Gifts of cash any time</a:t>
            </a:r>
          </a:p>
          <a:p>
            <a:r>
              <a:rPr lang="en-CA" sz="3200" dirty="0">
                <a:latin typeface="Whitney Semibold"/>
              </a:rPr>
              <a:t>Give annually for tax benefits</a:t>
            </a:r>
          </a:p>
          <a:p>
            <a:pPr lvl="1"/>
            <a:r>
              <a:rPr lang="en-CA" dirty="0">
                <a:latin typeface="Whitney Book"/>
              </a:rPr>
              <a:t>A donation to The Foundation has a more significant impact on your income taxes than an RRSP deduction. </a:t>
            </a:r>
          </a:p>
          <a:p>
            <a:r>
              <a:rPr lang="en-CA" sz="3200" dirty="0">
                <a:latin typeface="Whitney Semibold"/>
              </a:rPr>
              <a:t>Give a lump sum all at once</a:t>
            </a:r>
          </a:p>
          <a:p>
            <a:pPr lvl="1"/>
            <a:r>
              <a:rPr lang="en-CA" dirty="0">
                <a:latin typeface="Whitney Book"/>
              </a:rPr>
              <a:t>Create a personal or family Fund when a larger lump sum becomes available to you. E.g. sale of business</a:t>
            </a:r>
          </a:p>
          <a:p>
            <a:r>
              <a:rPr lang="en-CA" sz="3200" dirty="0">
                <a:latin typeface="Whitney Semibold"/>
              </a:rPr>
              <a:t>Leave donations to charity through your will</a:t>
            </a:r>
          </a:p>
          <a:p>
            <a:pPr lvl="1"/>
            <a:r>
              <a:rPr lang="en-CA" dirty="0">
                <a:latin typeface="Whitney Book"/>
              </a:rPr>
              <a:t>Your gift will be used to create a Fund at The Foundation that will contribute to your favourite causes for generations to come.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87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EDFF99-6184-439F-BA4D-B5B49F23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8993"/>
            <a:ext cx="10515600" cy="5167970"/>
          </a:xfrm>
        </p:spPr>
        <p:txBody>
          <a:bodyPr>
            <a:normAutofit fontScale="77500" lnSpcReduction="20000"/>
          </a:bodyPr>
          <a:lstStyle/>
          <a:p>
            <a:r>
              <a:rPr lang="en-CA" sz="3200" dirty="0">
                <a:latin typeface="Whitney Semibold"/>
              </a:rPr>
              <a:t>Gifts of un-used Retirement Funds (RRSPs or RRIFs) </a:t>
            </a:r>
          </a:p>
          <a:p>
            <a:endParaRPr lang="en-CA" dirty="0">
              <a:latin typeface="Whitney Book"/>
            </a:endParaRPr>
          </a:p>
          <a:p>
            <a:r>
              <a:rPr lang="en-CA" sz="3200" dirty="0">
                <a:latin typeface="Whitney Semibold"/>
              </a:rPr>
              <a:t>Update the beneficiary on your life insurance to include your charity </a:t>
            </a:r>
          </a:p>
          <a:p>
            <a:endParaRPr lang="en-CA" sz="3200" dirty="0">
              <a:latin typeface="Whitney Semibold"/>
            </a:endParaRPr>
          </a:p>
          <a:p>
            <a:r>
              <a:rPr lang="en-CA" sz="3200" dirty="0">
                <a:latin typeface="Whitney Semibold"/>
              </a:rPr>
              <a:t>Buy a life insurance policy and donate it to The Foundation </a:t>
            </a:r>
          </a:p>
          <a:p>
            <a:endParaRPr lang="en-CA" sz="3200" dirty="0">
              <a:latin typeface="Whitney Semibold"/>
            </a:endParaRPr>
          </a:p>
          <a:p>
            <a:r>
              <a:rPr lang="en-CA" sz="3200" dirty="0">
                <a:latin typeface="Whitney Semibold"/>
              </a:rPr>
              <a:t>Donate stock </a:t>
            </a:r>
          </a:p>
          <a:p>
            <a:pPr lvl="1"/>
            <a:r>
              <a:rPr lang="en-CA" dirty="0">
                <a:latin typeface="Whitney Book"/>
              </a:rPr>
              <a:t>When investments are given (not sold beforehand) there is no capital gains tax to be paid and the value of the investment is considered a tax deductible donation. </a:t>
            </a:r>
          </a:p>
          <a:p>
            <a:endParaRPr lang="en-CA" sz="3200" dirty="0">
              <a:latin typeface="Whitney Semibold"/>
            </a:endParaRPr>
          </a:p>
          <a:p>
            <a:r>
              <a:rPr lang="en-CA" sz="3200" dirty="0">
                <a:latin typeface="Whitney Semibold"/>
              </a:rPr>
              <a:t>Use other assets to create a lasting legacy </a:t>
            </a:r>
          </a:p>
          <a:p>
            <a:pPr lvl="1"/>
            <a:r>
              <a:rPr lang="en-CA" dirty="0">
                <a:latin typeface="Whitney Book"/>
              </a:rPr>
              <a:t>Real Estate, art and other assets can be discussed on an individual basis. </a:t>
            </a:r>
          </a:p>
          <a:p>
            <a:endParaRPr lang="en-CA" sz="3200" dirty="0">
              <a:latin typeface="Whitney Semibold"/>
            </a:endParaRPr>
          </a:p>
          <a:p>
            <a:r>
              <a:rPr lang="en-CA" sz="3200" dirty="0">
                <a:latin typeface="Whitney Semibold"/>
              </a:rPr>
              <a:t>Give online through Canada Helps </a:t>
            </a:r>
          </a:p>
          <a:p>
            <a:endParaRPr lang="en-CA" sz="3200" dirty="0">
              <a:latin typeface="Whitney Semibold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D792A61-AA4D-4DFB-A81B-EF885A14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744"/>
          </a:xfrm>
        </p:spPr>
        <p:txBody>
          <a:bodyPr>
            <a:normAutofit fontScale="90000"/>
          </a:bodyPr>
          <a:lstStyle/>
          <a:p>
            <a:r>
              <a:rPr lang="en-CA" sz="6600" b="1" dirty="0">
                <a:solidFill>
                  <a:srgbClr val="FF0000"/>
                </a:solidFill>
                <a:latin typeface="Whitney Book"/>
              </a:rPr>
              <a:t>10</a:t>
            </a:r>
            <a:r>
              <a:rPr lang="en-CA" sz="6600" dirty="0">
                <a:solidFill>
                  <a:prstClr val="black"/>
                </a:solidFill>
                <a:latin typeface="Whitney Book"/>
              </a:rPr>
              <a:t>  Ways to </a:t>
            </a:r>
            <a:r>
              <a:rPr lang="en-CA" sz="6600" b="1" dirty="0">
                <a:solidFill>
                  <a:prstClr val="black"/>
                </a:solidFill>
                <a:latin typeface="Whitney Book"/>
              </a:rPr>
              <a:t>give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49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420E15-22BB-4F49-B0F6-A35328FD0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4" y="4869228"/>
            <a:ext cx="4724400" cy="16632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2037FE41-B86D-47C5-BAAC-81B7D6CDA1E6}"/>
              </a:ext>
            </a:extLst>
          </p:cNvPr>
          <p:cNvSpPr/>
          <p:nvPr/>
        </p:nvSpPr>
        <p:spPr>
          <a:xfrm>
            <a:off x="6864439" y="-239731"/>
            <a:ext cx="8332630" cy="733746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01BCB-7006-45C3-8156-B7351AF8A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29" y="1312879"/>
            <a:ext cx="9144000" cy="9318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C5482"/>
                </a:solidFill>
              </a:rPr>
              <a:t>Be part of the </a:t>
            </a:r>
            <a:br>
              <a:rPr lang="en-US" dirty="0">
                <a:solidFill>
                  <a:srgbClr val="0C5482"/>
                </a:solidFill>
              </a:rPr>
            </a:br>
            <a:r>
              <a:rPr lang="en-US" dirty="0">
                <a:solidFill>
                  <a:srgbClr val="0C5482"/>
                </a:solidFill>
              </a:rPr>
              <a:t>Dufferin legacy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F9D4A4-9C9A-42F9-A6AE-C8CBC2164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44" y="2201807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48742"/>
                </a:solidFill>
              </a:rPr>
              <a:t>The power of many.  Today and forever.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46901"/>
            <a:ext cx="3326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70C0"/>
                </a:solidFill>
              </a:rPr>
              <a:t>To learn more, check out</a:t>
            </a:r>
          </a:p>
          <a:p>
            <a:endParaRPr lang="en-CA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8436" y="4097841"/>
            <a:ext cx="51734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 </a:t>
            </a:r>
            <a:r>
              <a:rPr lang="en-CA" sz="2800" b="1" i="1" dirty="0"/>
              <a:t>dufferincommunityfoundation.ca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18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5D03C57-9857-4CDC-BF81-2BF1A130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an Endowment Fund?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3AAD9F0-7A2A-4458-B467-E22A68458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Invest the capital – original contribution plus any additions -  and give away the annual income through a system of grants to qualified charities</a:t>
            </a:r>
          </a:p>
          <a:p>
            <a:r>
              <a:rPr lang="en-CA" dirty="0"/>
              <a:t>Long term sustainable source of funds for community</a:t>
            </a:r>
          </a:p>
          <a:p>
            <a:r>
              <a:rPr lang="en-CA" dirty="0"/>
              <a:t>Major sources of funds for endowment funds are estate bequests, tax planning from sudden one time bump-up in income, e.g. sale of business or disposal of capital assets that attract significant tax</a:t>
            </a:r>
          </a:p>
        </p:txBody>
      </p:sp>
    </p:spTree>
    <p:extLst>
      <p:ext uri="{BB962C8B-B14F-4D97-AF65-F5344CB8AC3E}">
        <p14:creationId xmlns:p14="http://schemas.microsoft.com/office/powerpoint/2010/main" val="296635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              Strong supporters on board!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035693"/>
            <a:ext cx="3306763" cy="438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35756" y="5238724"/>
            <a:ext cx="3644900" cy="1412568"/>
            <a:chOff x="8407401" y="4997423"/>
            <a:chExt cx="3644900" cy="1412568"/>
          </a:xfrm>
        </p:grpSpPr>
        <p:sp>
          <p:nvSpPr>
            <p:cNvPr id="6" name="Rectangle 5"/>
            <p:cNvSpPr/>
            <p:nvPr/>
          </p:nvSpPr>
          <p:spPr>
            <a:xfrm>
              <a:off x="8407401" y="4997423"/>
              <a:ext cx="3644900" cy="1412568"/>
            </a:xfrm>
            <a:prstGeom prst="rect">
              <a:avLst/>
            </a:prstGeom>
            <a:solidFill>
              <a:srgbClr val="04874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CA" sz="2000" b="1" i="1" dirty="0">
                  <a:solidFill>
                    <a:schemeClr val="bg1"/>
                  </a:solidFill>
                </a:rPr>
                <a:t>Government </a:t>
              </a:r>
            </a:p>
            <a:p>
              <a:pPr algn="r"/>
              <a:r>
                <a:rPr lang="en-CA" sz="2000" b="1" i="1" dirty="0">
                  <a:solidFill>
                    <a:schemeClr val="bg1"/>
                  </a:solidFill>
                </a:rPr>
                <a:t>&amp; Community </a:t>
              </a:r>
            </a:p>
            <a:p>
              <a:pPr algn="r"/>
              <a:r>
                <a:rPr lang="en-CA" sz="2000" b="1" i="1" dirty="0">
                  <a:solidFill>
                    <a:schemeClr val="bg1"/>
                  </a:solidFill>
                </a:rPr>
                <a:t>           Supporters</a:t>
              </a:r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138" y="5080226"/>
              <a:ext cx="1504550" cy="12469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11" y="2209802"/>
            <a:ext cx="5738473" cy="301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39" y="317500"/>
            <a:ext cx="2485535" cy="29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13"/>
          <a:stretch/>
        </p:blipFill>
        <p:spPr bwMode="auto">
          <a:xfrm>
            <a:off x="4429125" y="4328627"/>
            <a:ext cx="1235075" cy="251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912840" y="4328627"/>
            <a:ext cx="2211042" cy="2529373"/>
            <a:chOff x="9912840" y="4328627"/>
            <a:chExt cx="2211042" cy="2529373"/>
          </a:xfrm>
        </p:grpSpPr>
        <p:pic>
          <p:nvPicPr>
            <p:cNvPr id="4104" name="Picture 8" descr="C:\Users\Keith\AppData\Local\Microsoft\Windows\INetCache\IE\MICLTPHO\Gold_medal_ribbon.svg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2840" y="4328627"/>
              <a:ext cx="2211042" cy="2529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367666" y="5090694"/>
              <a:ext cx="1269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i="1" dirty="0"/>
                <a:t>Mentors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53500" y="1461887"/>
            <a:ext cx="1245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i="1" dirty="0"/>
              <a:t>Executive </a:t>
            </a:r>
          </a:p>
          <a:p>
            <a:r>
              <a:rPr lang="en-CA" sz="2000" b="1" i="1" dirty="0"/>
              <a:t>Directors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9300" y="5218750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i="1" dirty="0"/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val="21474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AE53A5-E8E6-42E8-96A4-ABDCE55EF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571387"/>
            <a:ext cx="3156730" cy="1111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68DE3-E7AD-4984-97DE-6D571ABB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262" y="803219"/>
            <a:ext cx="5066937" cy="64769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C5482"/>
                </a:solidFill>
              </a:rPr>
              <a:t>CHOOSE YOUR IMPACT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2DCEED-1B09-4A2D-A72E-16F15173E130}"/>
              </a:ext>
            </a:extLst>
          </p:cNvPr>
          <p:cNvSpPr/>
          <p:nvPr/>
        </p:nvSpPr>
        <p:spPr>
          <a:xfrm>
            <a:off x="0" y="6397906"/>
            <a:ext cx="12192000" cy="460094"/>
          </a:xfrm>
          <a:prstGeom prst="rect">
            <a:avLst/>
          </a:prstGeom>
          <a:solidFill>
            <a:srgbClr val="0C54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161">
            <a:off x="3300774" y="4166477"/>
            <a:ext cx="1450975" cy="1878013"/>
          </a:xfrm>
          <a:prstGeom prst="ellipse">
            <a:avLst/>
          </a:prstGeom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145">
            <a:off x="9593502" y="3290883"/>
            <a:ext cx="1279525" cy="1609725"/>
          </a:xfrm>
          <a:prstGeom prst="ellipse">
            <a:avLst/>
          </a:prstGeom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84" y="2559842"/>
            <a:ext cx="1238250" cy="1633537"/>
          </a:xfrm>
          <a:prstGeom prst="ellipse">
            <a:avLst/>
          </a:prstGeom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183">
            <a:off x="582101" y="4000599"/>
            <a:ext cx="1427163" cy="1719263"/>
          </a:xfrm>
          <a:prstGeom prst="ellipse">
            <a:avLst/>
          </a:prstGeom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5542">
            <a:off x="453599" y="1712118"/>
            <a:ext cx="1438275" cy="1695450"/>
          </a:xfrm>
          <a:prstGeom prst="ellipse">
            <a:avLst/>
          </a:prstGeom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626">
            <a:off x="7845083" y="4216250"/>
            <a:ext cx="1408113" cy="1700213"/>
          </a:xfrm>
          <a:prstGeom prst="ellipse">
            <a:avLst/>
          </a:prstGeom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88673E-B768-4092-9DC8-8BB238565D45}"/>
              </a:ext>
            </a:extLst>
          </p:cNvPr>
          <p:cNvSpPr txBox="1"/>
          <p:nvPr/>
        </p:nvSpPr>
        <p:spPr>
          <a:xfrm>
            <a:off x="4026263" y="1682750"/>
            <a:ext cx="774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C5482"/>
                </a:solidFill>
              </a:rPr>
              <a:t>Steering committee evolved into Board of Directors</a:t>
            </a:r>
          </a:p>
          <a:p>
            <a:r>
              <a:rPr lang="en-US" sz="3600" b="1" dirty="0">
                <a:solidFill>
                  <a:srgbClr val="0C5482"/>
                </a:solidFill>
              </a:rPr>
              <a:t>-raised funds for start up	</a:t>
            </a:r>
          </a:p>
        </p:txBody>
      </p:sp>
    </p:spTree>
    <p:extLst>
      <p:ext uri="{BB962C8B-B14F-4D97-AF65-F5344CB8AC3E}">
        <p14:creationId xmlns:p14="http://schemas.microsoft.com/office/powerpoint/2010/main" val="6372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/>
              <a:t>Join the Founders Circle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96" y="1306468"/>
            <a:ext cx="5759304" cy="532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3400" y="1992868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 </a:t>
            </a:r>
            <a:r>
              <a:rPr lang="en-CA" sz="2400" b="1" dirty="0"/>
              <a:t>Founders Circle </a:t>
            </a:r>
            <a:r>
              <a:rPr lang="en-CA" sz="2400" dirty="0"/>
              <a:t>is a vital engine for growth. These individuals, families, businesses or community organizations make a financial commitment of $2,500 or more to help the Dufferin Community Foundation pay its operations expenses in the first five years.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1" y="333375"/>
            <a:ext cx="31575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8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/>
              <a:t>                               Participate in the Corporate Circle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523875"/>
            <a:ext cx="31575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1784350"/>
            <a:ext cx="5000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27638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9950" y="341543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000" dirty="0"/>
              <a:t>Participation in the </a:t>
            </a:r>
            <a:r>
              <a:rPr lang="en-CA" sz="2000" b="1" dirty="0"/>
              <a:t>Corporate Circle</a:t>
            </a:r>
            <a:r>
              <a:rPr lang="en-CA" sz="2000" dirty="0"/>
              <a:t> offers the opportunity to be seen as a </a:t>
            </a:r>
            <a:r>
              <a:rPr lang="en-CA" sz="2000" b="1" dirty="0"/>
              <a:t>community builder</a:t>
            </a:r>
            <a:r>
              <a:rPr lang="en-CA" sz="2000" dirty="0"/>
              <a:t>. In addition, the Foundation welcomes your advice and goodwill in setting strategy and moving forward.</a:t>
            </a:r>
          </a:p>
          <a:p>
            <a:endParaRPr lang="en-CA" sz="2000" dirty="0"/>
          </a:p>
          <a:p>
            <a:r>
              <a:rPr lang="en-CA" sz="2000" dirty="0"/>
              <a:t>All </a:t>
            </a:r>
            <a:r>
              <a:rPr lang="en-CA" sz="2000" b="1" dirty="0"/>
              <a:t>donations</a:t>
            </a:r>
            <a:r>
              <a:rPr lang="en-CA" sz="2000" dirty="0"/>
              <a:t> and </a:t>
            </a:r>
            <a:r>
              <a:rPr lang="en-CA" sz="2000" b="1" dirty="0"/>
              <a:t>sponsorships</a:t>
            </a:r>
            <a:r>
              <a:rPr lang="en-CA" sz="2000" dirty="0"/>
              <a:t> are gratefully accepted. Minimum donation for inclusion in the Corporate Circle is $5000. Charitable receipts for tax purposes are available.</a:t>
            </a:r>
          </a:p>
        </p:txBody>
      </p:sp>
    </p:spTree>
    <p:extLst>
      <p:ext uri="{BB962C8B-B14F-4D97-AF65-F5344CB8AC3E}">
        <p14:creationId xmlns:p14="http://schemas.microsoft.com/office/powerpoint/2010/main" val="1816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776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01688" y="2159000"/>
            <a:ext cx="3932237" cy="38115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000" dirty="0"/>
              <a:t>First official </a:t>
            </a:r>
            <a:r>
              <a:rPr lang="en-CA" sz="2000" b="1" dirty="0"/>
              <a:t>Board Meeting </a:t>
            </a:r>
            <a:r>
              <a:rPr lang="en-CA" sz="2000" dirty="0"/>
              <a:t>in </a:t>
            </a:r>
            <a:r>
              <a:rPr lang="en-CA" sz="2000" i="1" dirty="0"/>
              <a:t>March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000" b="1" dirty="0"/>
              <a:t>Mini-Grant invitations </a:t>
            </a:r>
            <a:r>
              <a:rPr lang="en-CA" sz="2000" dirty="0"/>
              <a:t>in </a:t>
            </a:r>
            <a:r>
              <a:rPr lang="en-CA" sz="2000" i="1" dirty="0"/>
              <a:t>July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000" dirty="0"/>
              <a:t>Official </a:t>
            </a:r>
            <a:r>
              <a:rPr lang="en-CA" sz="2000" b="1" dirty="0"/>
              <a:t>Launch</a:t>
            </a:r>
            <a:r>
              <a:rPr lang="en-CA" sz="2000" dirty="0"/>
              <a:t> at </a:t>
            </a:r>
            <a:r>
              <a:rPr lang="en-CA" sz="2000" dirty="0" err="1"/>
              <a:t>Adamo</a:t>
            </a:r>
            <a:r>
              <a:rPr lang="en-CA" sz="2000" dirty="0"/>
              <a:t> Estate Vineyards in </a:t>
            </a:r>
            <a:r>
              <a:rPr lang="en-CA" sz="2000" i="1" dirty="0"/>
              <a:t>September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000" b="1" dirty="0"/>
              <a:t>Mini-Grant winners </a:t>
            </a:r>
            <a:r>
              <a:rPr lang="en-CA" sz="2000" dirty="0"/>
              <a:t>featured on website in </a:t>
            </a:r>
            <a:r>
              <a:rPr lang="en-CA" sz="2000" i="1" dirty="0"/>
              <a:t>October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000" dirty="0"/>
              <a:t>Official </a:t>
            </a:r>
            <a:r>
              <a:rPr lang="en-CA" sz="2000" b="1" dirty="0"/>
              <a:t>Charitable Status</a:t>
            </a:r>
            <a:r>
              <a:rPr lang="en-CA" sz="2000" dirty="0"/>
              <a:t> in </a:t>
            </a:r>
            <a:r>
              <a:rPr lang="en-CA" sz="2000" i="1" dirty="0"/>
              <a:t>December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088" y="469900"/>
            <a:ext cx="3932237" cy="1104900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Seeds sown: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600" b="1" dirty="0">
                <a:solidFill>
                  <a:srgbClr val="0070C0"/>
                </a:solidFill>
              </a:rPr>
              <a:t>2018 was a great year!</a:t>
            </a:r>
          </a:p>
        </p:txBody>
      </p:sp>
    </p:spTree>
    <p:extLst>
      <p:ext uri="{BB962C8B-B14F-4D97-AF65-F5344CB8AC3E}">
        <p14:creationId xmlns:p14="http://schemas.microsoft.com/office/powerpoint/2010/main" val="4973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Making an impact through first mini-grants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997450"/>
            <a:ext cx="47244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4727" y="2083087"/>
            <a:ext cx="11045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We asked Dufferin’s charitable community one simple question: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3189" y="2933700"/>
            <a:ext cx="72809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3200" b="1" i="1" dirty="0">
                <a:solidFill>
                  <a:srgbClr val="0070C0"/>
                </a:solidFill>
              </a:rPr>
              <a:t>“What would you do with an extra $1000 </a:t>
            </a:r>
          </a:p>
          <a:p>
            <a:pPr algn="r"/>
            <a:r>
              <a:rPr lang="en-CA" sz="3200" b="1" i="1" dirty="0">
                <a:solidFill>
                  <a:srgbClr val="0070C0"/>
                </a:solidFill>
              </a:rPr>
              <a:t>in the budget for an existing project?”</a:t>
            </a:r>
          </a:p>
          <a:p>
            <a:pPr algn="r"/>
            <a:endParaRPr lang="en-CA" sz="3200" b="1" i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88" y="4450834"/>
            <a:ext cx="522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And they responded – quickly . . . </a:t>
            </a:r>
          </a:p>
        </p:txBody>
      </p:sp>
    </p:spTree>
    <p:extLst>
      <p:ext uri="{BB962C8B-B14F-4D97-AF65-F5344CB8AC3E}">
        <p14:creationId xmlns:p14="http://schemas.microsoft.com/office/powerpoint/2010/main" val="653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86">
        <p:fade/>
      </p:transition>
    </mc:Choice>
    <mc:Fallback xmlns="">
      <p:transition spd="med" advTm="9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1177</Words>
  <Application>Microsoft Office PowerPoint</Application>
  <PresentationFormat>Widescreen</PresentationFormat>
  <Paragraphs>120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Whitney Book</vt:lpstr>
      <vt:lpstr>Whitney BookSC</vt:lpstr>
      <vt:lpstr>Whitney Semibold</vt:lpstr>
      <vt:lpstr>Wingdings</vt:lpstr>
      <vt:lpstr>Office Theme</vt:lpstr>
      <vt:lpstr>Be part of the  Dufferin legacy</vt:lpstr>
      <vt:lpstr>Growing the Dufferin legacy together</vt:lpstr>
      <vt:lpstr>What is an Endowment Fund?</vt:lpstr>
      <vt:lpstr>              Strong supporters on board!</vt:lpstr>
      <vt:lpstr>CHOOSE YOUR IMPACT</vt:lpstr>
      <vt:lpstr>Join the Founders Circle</vt:lpstr>
      <vt:lpstr>                               Participate in the Corporate Circle</vt:lpstr>
      <vt:lpstr>Seeds sown: 2018 was a great year!</vt:lpstr>
      <vt:lpstr>Making an impact through first mini-grants</vt:lpstr>
      <vt:lpstr>. . . with worthy projects that touch  hundreds of Dufferin residents</vt:lpstr>
      <vt:lpstr>First Mini-Grant Winners: Bravery Park </vt:lpstr>
      <vt:lpstr>First Mini-Grant Winners: Hospice Dufferin</vt:lpstr>
      <vt:lpstr>First Mini-Grant Winners: Dufferin Hi-Lands Bruce Trail Club</vt:lpstr>
      <vt:lpstr>So – What Can the Foundation do for Us?</vt:lpstr>
      <vt:lpstr>Mini-Grant Program is back!</vt:lpstr>
      <vt:lpstr>DCF in Partnerships with National Partners</vt:lpstr>
      <vt:lpstr>Federal Announcement</vt:lpstr>
      <vt:lpstr>What else Can DCF do for us?</vt:lpstr>
      <vt:lpstr>What else can DCF do for us?</vt:lpstr>
      <vt:lpstr>  10  Ways to give</vt:lpstr>
      <vt:lpstr>10  Ways to give</vt:lpstr>
      <vt:lpstr>Be part of the  Dufferin legacy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part of the Dufferin legacy</dc:title>
  <dc:creator>Matt Ladner</dc:creator>
  <cp:lastModifiedBy>User</cp:lastModifiedBy>
  <cp:revision>102</cp:revision>
  <dcterms:created xsi:type="dcterms:W3CDTF">2018-07-24T14:42:18Z</dcterms:created>
  <dcterms:modified xsi:type="dcterms:W3CDTF">2019-06-19T14:39:59Z</dcterms:modified>
</cp:coreProperties>
</file>