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7" r:id="rId10"/>
    <p:sldId id="268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08"/>
  </p:normalViewPr>
  <p:slideViewPr>
    <p:cSldViewPr snapToGrid="0" snapToObjects="1">
      <p:cViewPr varScale="1">
        <p:scale>
          <a:sx n="39" d="100"/>
          <a:sy n="39" d="100"/>
        </p:scale>
        <p:origin x="64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3659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Date"/>
          <p:cNvSpPr txBox="1"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r>
              <a:t>“Type a quote here.” </a:t>
            </a:r>
          </a:p>
        </p:txBody>
      </p:sp>
      <p:sp>
        <p:nvSpPr>
          <p:cNvPr id="108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>
                <a:solidFill>
                  <a:srgbClr val="5C86B9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Line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28" name="Image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Line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ine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Line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2lXh2n0aPyw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reational Respite  British Columbia, Canada"/>
          <p:cNvSpPr txBox="1">
            <a:spLocks noGrp="1"/>
          </p:cNvSpPr>
          <p:nvPr>
            <p:ph type="title"/>
          </p:nvPr>
        </p:nvSpPr>
        <p:spPr>
          <a:xfrm>
            <a:off x="1928746" y="6208249"/>
            <a:ext cx="9147308" cy="2262651"/>
          </a:xfrm>
          <a:prstGeom prst="rect">
            <a:avLst/>
          </a:prstGeom>
        </p:spPr>
        <p:txBody>
          <a:bodyPr/>
          <a:lstStyle/>
          <a:p>
            <a:pPr algn="ctr" defTabSz="403097">
              <a:defRPr sz="4968" spc="-99">
                <a:latin typeface="Palatino"/>
                <a:ea typeface="Palatino"/>
                <a:cs typeface="Palatino"/>
                <a:sym typeface="Palatino"/>
              </a:defRPr>
            </a:pPr>
            <a:r>
              <a:rPr sz="7865" spc="-157" dirty="0"/>
              <a:t>Recreational Respite </a:t>
            </a:r>
            <a:r>
              <a:rPr dirty="0"/>
              <a:t/>
            </a:r>
            <a:br>
              <a:rPr dirty="0"/>
            </a:br>
            <a:r>
              <a:rPr lang="en-CA" sz="5244" spc="-104" dirty="0"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DC Moves</a:t>
            </a:r>
            <a:endParaRPr sz="5244" spc="-104" dirty="0">
              <a:latin typeface="Bradley Hand ITC TT-Bold"/>
              <a:ea typeface="Bradley Hand ITC TT-Bold"/>
              <a:cs typeface="Bradley Hand ITC TT-Bold"/>
              <a:sym typeface="Bradley Hand ITC TT-Bold"/>
            </a:endParaRPr>
          </a:p>
        </p:txBody>
      </p:sp>
      <p:sp>
        <p:nvSpPr>
          <p:cNvPr id="134" name="Amy MacFarlane Founder and CEO (2008)"/>
          <p:cNvSpPr txBox="1">
            <a:spLocks noGrp="1"/>
          </p:cNvSpPr>
          <p:nvPr>
            <p:ph type="body" sz="quarter" idx="1"/>
          </p:nvPr>
        </p:nvSpPr>
        <p:spPr>
          <a:xfrm>
            <a:off x="3484496" y="8877427"/>
            <a:ext cx="6035808" cy="50800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CA" dirty="0"/>
              <a:t>Lyndsay Gate, Community Team Coordinator</a:t>
            </a:r>
            <a:endParaRPr dirty="0"/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65" y="508000"/>
            <a:ext cx="8103670" cy="555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41" y="666750"/>
            <a:ext cx="3917918" cy="391791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Questions?"/>
          <p:cNvSpPr txBox="1"/>
          <p:nvPr/>
        </p:nvSpPr>
        <p:spPr>
          <a:xfrm>
            <a:off x="3696906" y="5310716"/>
            <a:ext cx="5610988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un Changes Behaviour! Taking something that is good for your overall social, physical, emotional and mental well being and turning it into something engaging and fun, is therapeutic recreation."/>
          <p:cNvSpPr txBox="1">
            <a:spLocks noGrp="1"/>
          </p:cNvSpPr>
          <p:nvPr>
            <p:ph type="subTitle" idx="1"/>
          </p:nvPr>
        </p:nvSpPr>
        <p:spPr>
          <a:xfrm>
            <a:off x="830923" y="3490978"/>
            <a:ext cx="11342953" cy="4711040"/>
          </a:xfrm>
          <a:prstGeom prst="rect">
            <a:avLst/>
          </a:prstGeom>
        </p:spPr>
        <p:txBody>
          <a:bodyPr/>
          <a:lstStyle/>
          <a:p>
            <a:pPr algn="ctr">
              <a:defRPr sz="6800"/>
            </a:pPr>
            <a:r>
              <a:rPr dirty="0">
                <a:solidFill>
                  <a:srgbClr val="000000"/>
                </a:solidFill>
              </a:rPr>
              <a:t/>
            </a:r>
            <a:br>
              <a:rPr dirty="0">
                <a:solidFill>
                  <a:srgbClr val="000000"/>
                </a:solidFill>
              </a:rPr>
            </a:br>
            <a:r>
              <a:rPr sz="4000" u="sng" dirty="0">
                <a:solidFill>
                  <a:srgbClr val="000000"/>
                </a:solidFill>
                <a:hlinkClick r:id="rId2"/>
              </a:rPr>
              <a:t>Fun Changes Behaviour!</a:t>
            </a:r>
            <a:r>
              <a:rPr sz="3500" dirty="0"/>
              <a:t/>
            </a:r>
            <a:br>
              <a:rPr sz="3500" dirty="0"/>
            </a:br>
            <a:r>
              <a:rPr sz="3500" dirty="0">
                <a:solidFill>
                  <a:srgbClr val="000000"/>
                </a:solidFill>
              </a:rPr>
              <a:t>Taking something that is good for your overall social, physical, emotional and mental well being and turning it into something engaging and fun, is therapeutic recreation.</a:t>
            </a:r>
          </a:p>
        </p:txBody>
      </p:sp>
      <p:pic>
        <p:nvPicPr>
          <p:cNvPr id="138" name="RecRe2015LogoSQUARE (2)-transparent.png" descr="RecRe2015LogoSQUARE (2)-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38" y="447145"/>
            <a:ext cx="3917124" cy="3917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"/>
          <p:cNvSpPr txBox="1">
            <a:spLocks noGrp="1"/>
          </p:cNvSpPr>
          <p:nvPr>
            <p:ph type="body" idx="13"/>
          </p:nvPr>
        </p:nvSpPr>
        <p:spPr>
          <a:xfrm>
            <a:off x="1270000" y="3810000"/>
            <a:ext cx="10464800" cy="1600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IMG_3135.JPG" descr="IMG_3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84" y="3829172"/>
            <a:ext cx="3175001" cy="23812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2" name="IMG_3243.jpg" descr="IMG_32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84" y="422804"/>
            <a:ext cx="3175001" cy="315019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3" name="IMG_3454.JPG" descr="IMG_34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4" y="5065712"/>
            <a:ext cx="4445001" cy="44450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4" name="IMG_3627.JPG" descr="IMG_36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865" y="1005416"/>
            <a:ext cx="3810001" cy="38397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5" name="IMG_20160616_155026.jpg" descr="IMG_20160616_1550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945" y="884833"/>
            <a:ext cx="3175001" cy="31750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6" name="IMG_20170209_112619.jpg" descr="IMG_20170209_1126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945" y="4339662"/>
            <a:ext cx="3175001" cy="23812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7" name="iStock_000007776750XSmall-couple (3).jpg" descr="iStock_000007776750XSmall-couple (3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7945" y="7000742"/>
            <a:ext cx="3175001" cy="210670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8" name="IMG_3018.JPG" descr="IMG_301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784" y="6466595"/>
            <a:ext cx="3175001" cy="31750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49" name="1:1 and Group"/>
          <p:cNvSpPr txBox="1"/>
          <p:nvPr/>
        </p:nvSpPr>
        <p:spPr>
          <a:xfrm>
            <a:off x="4802878" y="86386"/>
            <a:ext cx="300997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1:1 and Group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37" y="5052843"/>
            <a:ext cx="3976776" cy="391712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" y="4471405"/>
            <a:ext cx="5080001" cy="5080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345" y="5263713"/>
            <a:ext cx="3495385" cy="349538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4" name="Children and Youth"/>
          <p:cNvSpPr txBox="1"/>
          <p:nvPr/>
        </p:nvSpPr>
        <p:spPr>
          <a:xfrm>
            <a:off x="4957576" y="157807"/>
            <a:ext cx="676239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Children and Youth</a:t>
            </a:r>
          </a:p>
        </p:txBody>
      </p:sp>
      <p:pic>
        <p:nvPicPr>
          <p:cNvPr id="155" name="IMG_4181.jpeg" descr="IMG_418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82" y="1145843"/>
            <a:ext cx="3476229" cy="364203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6" name="IMG_2097.jpeg" descr="IMG_2097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261" y="1145843"/>
            <a:ext cx="2731528" cy="364203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7" name="IMG_2551.jpeg" descr="IMG_255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56" y="198909"/>
            <a:ext cx="3308175" cy="44109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2" y="1538816"/>
            <a:ext cx="4969372" cy="383505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1" name="Teens &amp; Young Adults 18+"/>
          <p:cNvSpPr txBox="1"/>
          <p:nvPr/>
        </p:nvSpPr>
        <p:spPr>
          <a:xfrm>
            <a:off x="987970" y="566917"/>
            <a:ext cx="72523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t>Teens &amp; Young Adults 18+</a:t>
            </a:r>
          </a:p>
        </p:txBody>
      </p:sp>
      <p:pic>
        <p:nvPicPr>
          <p:cNvPr id="172" name="IMG_3034.jpg" descr="IMG_3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38" y="5456773"/>
            <a:ext cx="6949802" cy="391538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3" name="IMG_4706.jpg" descr="IMG_47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866" y="823952"/>
            <a:ext cx="2739685" cy="365291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494" y="4829617"/>
            <a:ext cx="5225765" cy="516969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5" name="UNADJUSTEDNONRAW_thumb_27bc.jpg" descr="UNADJUSTEDNONRAW_thumb_27b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727" y="1778000"/>
            <a:ext cx="3983800" cy="298785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Image"/>
          <p:cNvGrpSpPr/>
          <p:nvPr/>
        </p:nvGrpSpPr>
        <p:grpSpPr>
          <a:xfrm>
            <a:off x="8478133" y="3944779"/>
            <a:ext cx="3975185" cy="3996881"/>
            <a:chOff x="0" y="0"/>
            <a:chExt cx="6159500" cy="6223000"/>
          </a:xfrm>
        </p:grpSpPr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5905500" cy="5892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159500" cy="6223000"/>
            </a:xfrm>
            <a:prstGeom prst="rect">
              <a:avLst/>
            </a:prstGeom>
            <a:effectLst/>
          </p:spPr>
        </p:pic>
      </p:grpSp>
      <p:grpSp>
        <p:nvGrpSpPr>
          <p:cNvPr id="164" name="UNADJUSTEDNONRAW_thumb_17c1.jpg"/>
          <p:cNvGrpSpPr/>
          <p:nvPr/>
        </p:nvGrpSpPr>
        <p:grpSpPr>
          <a:xfrm>
            <a:off x="363365" y="1370020"/>
            <a:ext cx="4660537" cy="4736737"/>
            <a:chOff x="0" y="0"/>
            <a:chExt cx="4660536" cy="4736736"/>
          </a:xfrm>
        </p:grpSpPr>
        <p:pic>
          <p:nvPicPr>
            <p:cNvPr id="163" name="UNADJUSTEDNONRAW_thumb_17c1.jpg" descr="UNADJUSTEDNONRAW_thumb_17c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4406537" cy="44065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UNADJUSTEDNONRAW_thumb_17c1.jpg" descr="UNADJUSTEDNONRAW_thumb_17c1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660537" cy="4736737"/>
            </a:xfrm>
            <a:prstGeom prst="rect">
              <a:avLst/>
            </a:prstGeom>
            <a:effectLst/>
          </p:spPr>
        </p:pic>
      </p:grpSp>
      <p:sp>
        <p:nvSpPr>
          <p:cNvPr id="165" name="Seniors"/>
          <p:cNvSpPr txBox="1"/>
          <p:nvPr/>
        </p:nvSpPr>
        <p:spPr>
          <a:xfrm>
            <a:off x="568217" y="321733"/>
            <a:ext cx="6762395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r>
              <a:rPr dirty="0"/>
              <a:t>Seniors</a:t>
            </a:r>
          </a:p>
        </p:txBody>
      </p:sp>
      <p:grpSp>
        <p:nvGrpSpPr>
          <p:cNvPr id="168" name="iStock_000007776750XSmall-couple (3).jpg"/>
          <p:cNvGrpSpPr/>
          <p:nvPr/>
        </p:nvGrpSpPr>
        <p:grpSpPr>
          <a:xfrm>
            <a:off x="6221681" y="573167"/>
            <a:ext cx="4635137" cy="3237213"/>
            <a:chOff x="0" y="0"/>
            <a:chExt cx="4635136" cy="3237212"/>
          </a:xfrm>
        </p:grpSpPr>
        <p:pic>
          <p:nvPicPr>
            <p:cNvPr id="167" name="iStock_000007776750XSmall-couple (3).jpg" descr="iStock_000007776750XSmall-couple (3)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4381137" cy="2907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iStock_000007776750XSmall-couple (3).jpg" descr="iStock_000007776750XSmall-couple (3)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635137" cy="3237213"/>
            </a:xfrm>
            <a:prstGeom prst="rect">
              <a:avLst/>
            </a:prstGeom>
            <a:effectLst/>
          </p:spPr>
        </p:pic>
      </p:grpSp>
      <p:grpSp>
        <p:nvGrpSpPr>
          <p:cNvPr id="13" name="UNADJUSTEDNONRAW_thumb_17c1.jpg">
            <a:extLst>
              <a:ext uri="{FF2B5EF4-FFF2-40B4-BE49-F238E27FC236}">
                <a16:creationId xmlns:a16="http://schemas.microsoft.com/office/drawing/2014/main" xmlns="" id="{E3EB5B13-957F-F04D-AD20-AE718FAAD44F}"/>
              </a:ext>
            </a:extLst>
          </p:cNvPr>
          <p:cNvGrpSpPr/>
          <p:nvPr/>
        </p:nvGrpSpPr>
        <p:grpSpPr>
          <a:xfrm>
            <a:off x="3498949" y="4727885"/>
            <a:ext cx="4660537" cy="4736737"/>
            <a:chOff x="0" y="0"/>
            <a:chExt cx="4660536" cy="4736736"/>
          </a:xfrm>
        </p:grpSpPr>
        <p:pic>
          <p:nvPicPr>
            <p:cNvPr id="14" name="UNADJUSTEDNONRAW_thumb_17c1.jpg" descr="UNADJUSTEDNONRAW_thumb_17c1.jpg">
              <a:extLst>
                <a:ext uri="{FF2B5EF4-FFF2-40B4-BE49-F238E27FC236}">
                  <a16:creationId xmlns:a16="http://schemas.microsoft.com/office/drawing/2014/main" xmlns="" id="{EB43A245-ADBA-2944-ABBB-C8567C5CA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4406537" cy="44065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UNADJUSTEDNONRAW_thumb_17c1.jpg" descr="UNADJUSTEDNONRAW_thumb_17c1.jpg">
              <a:extLst>
                <a:ext uri="{FF2B5EF4-FFF2-40B4-BE49-F238E27FC236}">
                  <a16:creationId xmlns:a16="http://schemas.microsoft.com/office/drawing/2014/main" xmlns="" id="{306D5123-7B2C-BE43-A954-DAB5BA4F6B8F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660537" cy="4736737"/>
            </a:xfrm>
            <a:prstGeom prst="rect">
              <a:avLst/>
            </a:prstGeom>
            <a:effectLst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17E69D-139A-7647-B29C-C07774E25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168" y="4801595"/>
            <a:ext cx="4402101" cy="4402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91" y="1328023"/>
            <a:ext cx="7317798" cy="6085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Mental Health"/>
          <p:cNvSpPr txBox="1"/>
          <p:nvPr/>
        </p:nvSpPr>
        <p:spPr>
          <a:xfrm>
            <a:off x="1041394" y="7413352"/>
            <a:ext cx="6762395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r>
              <a:rPr dirty="0"/>
              <a:t>Mental Health</a:t>
            </a:r>
          </a:p>
        </p:txBody>
      </p:sp>
      <p:sp>
        <p:nvSpPr>
          <p:cNvPr id="179" name="PTSD Post Traumatic Stress Disorder…"/>
          <p:cNvSpPr txBox="1"/>
          <p:nvPr/>
        </p:nvSpPr>
        <p:spPr>
          <a:xfrm>
            <a:off x="8270806" y="1593850"/>
            <a:ext cx="3970301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PTSD Post Traumatic Stress Disorder</a:t>
            </a:r>
            <a:endParaRPr lang="en-CA"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endParaRPr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First Responders (and their families)</a:t>
            </a:r>
            <a:endParaRPr lang="en-CA"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endParaRPr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Children</a:t>
            </a:r>
            <a:endParaRPr lang="en-CA"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endParaRPr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Youth</a:t>
            </a:r>
            <a:endParaRPr lang="en-CA"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endParaRPr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Adults </a:t>
            </a:r>
            <a:endParaRPr lang="en-CA"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endParaRPr dirty="0"/>
          </a:p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</a:pPr>
            <a:r>
              <a:rPr dirty="0"/>
              <a:t>Seniors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volution of Recreational Respite  2008 - Present"/>
          <p:cNvSpPr txBox="1">
            <a:spLocks noGrp="1"/>
          </p:cNvSpPr>
          <p:nvPr>
            <p:ph type="title"/>
          </p:nvPr>
        </p:nvSpPr>
        <p:spPr>
          <a:xfrm>
            <a:off x="943669" y="654546"/>
            <a:ext cx="10609462" cy="1611908"/>
          </a:xfrm>
          <a:prstGeom prst="rect">
            <a:avLst/>
          </a:prstGeom>
        </p:spPr>
        <p:txBody>
          <a:bodyPr/>
          <a:lstStyle/>
          <a:p>
            <a:pPr defTabSz="531622">
              <a:defRPr sz="5187" spc="-103">
                <a:latin typeface="Palatino"/>
                <a:ea typeface="Palatino"/>
                <a:cs typeface="Palatino"/>
                <a:sym typeface="Palatino"/>
              </a:defRPr>
            </a:pPr>
            <a:r>
              <a:t>Evolution of Recreational Respite </a:t>
            </a:r>
            <a:br/>
            <a:r>
              <a:rPr sz="3822" spc="-76"/>
              <a:t>2008 - Present</a:t>
            </a:r>
          </a:p>
        </p:txBody>
      </p:sp>
      <p:sp>
        <p:nvSpPr>
          <p:cNvPr id="182" name="1:1 Support…"/>
          <p:cNvSpPr txBox="1"/>
          <p:nvPr/>
        </p:nvSpPr>
        <p:spPr>
          <a:xfrm>
            <a:off x="459492" y="3165359"/>
            <a:ext cx="10204431" cy="501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1:1 Support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Community Group Programs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 b="1">
                <a:solidFill>
                  <a:srgbClr val="000000"/>
                </a:solidFill>
              </a:defRPr>
            </a:pPr>
            <a:r>
              <a:rPr dirty="0"/>
              <a:t>International collaborative partnerships with municipal, federal government and non- profit organizations 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Crowdfunding partners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Trillium Grant Partners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Health Canada initiatives, First Nations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dirty="0"/>
              <a:t>Research </a:t>
            </a:r>
            <a:r>
              <a:rPr lang="en-CA" dirty="0"/>
              <a:t>partners (SERC)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>
                <a:solidFill>
                  <a:srgbClr val="000000"/>
                </a:solidFill>
              </a:defRPr>
            </a:pPr>
            <a:r>
              <a:rPr lang="en-CA" dirty="0"/>
              <a:t>App Development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2900" b="1">
                <a:solidFill>
                  <a:srgbClr val="000000"/>
                </a:solidFill>
              </a:defRPr>
            </a:pPr>
            <a:r>
              <a:rPr sz="2900" dirty="0"/>
              <a:t>International Advocates and Partners</a:t>
            </a:r>
          </a:p>
          <a:p>
            <a:pPr marL="387684" indent="-387684" algn="l">
              <a:buClr>
                <a:srgbClr val="5C86B9"/>
              </a:buClr>
              <a:buSzPct val="70000"/>
              <a:buFont typeface="Zapf Dingbats"/>
              <a:buChar char="✤"/>
              <a:defRPr sz="1800">
                <a:solidFill>
                  <a:srgbClr val="000000"/>
                </a:solidFill>
              </a:defRPr>
            </a:pPr>
            <a:r>
              <a:rPr sz="2900" dirty="0"/>
              <a:t> </a:t>
            </a:r>
            <a:r>
              <a:rPr sz="2900" b="1" dirty="0" err="1"/>
              <a:t>RecRespite</a:t>
            </a:r>
            <a:r>
              <a:rPr sz="2900" b="1" dirty="0"/>
              <a:t> Metrics</a:t>
            </a:r>
          </a:p>
        </p:txBody>
      </p:sp>
      <p:pic>
        <p:nvPicPr>
          <p:cNvPr id="183" name="NEW-iStock_000004976747XSmall-hands-community (2).jpg" descr="NEW-iStock_000004976747XSmall-hands-community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96" y="5537200"/>
            <a:ext cx="4805043" cy="320714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84" name="RecRe2015LogoSQUARE (2)-transparent.png" descr="RecRe2015LogoSQUARE (2)-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305" y="499549"/>
            <a:ext cx="1921901" cy="1921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RecMetrics Logo WEBSIZE.jpg" descr="RecMetrics Logo WEB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939" y="1014410"/>
            <a:ext cx="6480551" cy="813118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01" name="“Measuring impact of community projects in partnership with non profits. Striving for social change and long term sustainability of programs for those who otherwise face barriers to participation.”"/>
          <p:cNvSpPr txBox="1"/>
          <p:nvPr/>
        </p:nvSpPr>
        <p:spPr>
          <a:xfrm>
            <a:off x="885097" y="3297766"/>
            <a:ext cx="4361492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300">
                <a:solidFill>
                  <a:srgbClr val="000080"/>
                </a:solidFill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Measuring impact of community projects in partnership with non profits. Striving for social change and long term sustainability of programs for those who otherwise face barriers to participation.</a:t>
            </a:r>
            <a:r>
              <a:t>”</a:t>
            </a:r>
          </a:p>
        </p:txBody>
      </p:sp>
      <p:sp>
        <p:nvSpPr>
          <p:cNvPr id="202" name="RecRespite Metrics"/>
          <p:cNvSpPr txBox="1"/>
          <p:nvPr/>
        </p:nvSpPr>
        <p:spPr>
          <a:xfrm>
            <a:off x="644698" y="948266"/>
            <a:ext cx="4842290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700">
                <a:solidFill>
                  <a:schemeClr val="accent1">
                    <a:hueOff val="228644"/>
                    <a:lumOff val="-9058"/>
                  </a:schemeClr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RecRespite Metrics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120</Words>
  <Application>Microsoft Office PowerPoint</Application>
  <PresentationFormat>Custom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Bradley Hand ITC TT-Bold</vt:lpstr>
      <vt:lpstr>Didot</vt:lpstr>
      <vt:lpstr>Helvetica</vt:lpstr>
      <vt:lpstr>Helvetica Neue</vt:lpstr>
      <vt:lpstr>Palatino</vt:lpstr>
      <vt:lpstr>Zapf Dingbats</vt:lpstr>
      <vt:lpstr>Editorial</vt:lpstr>
      <vt:lpstr>Recreational Respite  DC Moves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Recreational Respite  2008 - Present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Recreational Respite  DC Moves</dc:title>
  <dc:creator>Administrator</dc:creator>
  <cp:lastModifiedBy>User</cp:lastModifiedBy>
  <cp:revision>3</cp:revision>
  <dcterms:modified xsi:type="dcterms:W3CDTF">2019-06-11T18:10:33Z</dcterms:modified>
</cp:coreProperties>
</file>