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571" r:id="rId2"/>
    <p:sldId id="615" r:id="rId3"/>
    <p:sldId id="545" r:id="rId4"/>
    <p:sldId id="393" r:id="rId5"/>
    <p:sldId id="616" r:id="rId6"/>
    <p:sldId id="619" r:id="rId7"/>
    <p:sldId id="628" r:id="rId8"/>
    <p:sldId id="627" r:id="rId9"/>
    <p:sldId id="624" r:id="rId10"/>
    <p:sldId id="260" r:id="rId11"/>
    <p:sldId id="625" r:id="rId12"/>
    <p:sldId id="626" r:id="rId13"/>
    <p:sldId id="629" r:id="rId14"/>
    <p:sldId id="612" r:id="rId15"/>
    <p:sldId id="585" r:id="rId16"/>
    <p:sldId id="408" r:id="rId17"/>
    <p:sldId id="601" r:id="rId18"/>
    <p:sldId id="602" r:id="rId19"/>
    <p:sldId id="621" r:id="rId20"/>
    <p:sldId id="556" r:id="rId21"/>
    <p:sldId id="485" r:id="rId22"/>
    <p:sldId id="592" r:id="rId23"/>
    <p:sldId id="593" r:id="rId24"/>
    <p:sldId id="401" r:id="rId25"/>
    <p:sldId id="548" r:id="rId26"/>
    <p:sldId id="269" r:id="rId27"/>
    <p:sldId id="630" r:id="rId28"/>
    <p:sldId id="598" r:id="rId29"/>
    <p:sldId id="623" r:id="rId3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3" autoAdjust="0"/>
    <p:restoredTop sz="62166" autoAdjust="0"/>
  </p:normalViewPr>
  <p:slideViewPr>
    <p:cSldViewPr snapToGrid="0" showGuides="1">
      <p:cViewPr varScale="1">
        <p:scale>
          <a:sx n="38" d="100"/>
          <a:sy n="38" d="100"/>
        </p:scale>
        <p:origin x="2052" y="52"/>
      </p:cViewPr>
      <p:guideLst>
        <p:guide orient="horz" pos="218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49692002785367"/>
          <c:y val="0.21345482620858397"/>
          <c:w val="0.50384969735925866"/>
          <c:h val="0.670582641104828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4C-4A69-A202-6150D2271DF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4C-4A69-A202-6150D2271DF5}"/>
              </c:ext>
            </c:extLst>
          </c:dPt>
          <c:dLbls>
            <c:dLbl>
              <c:idx val="0"/>
              <c:layout>
                <c:manualLayout>
                  <c:x val="-0.20487974717446039"/>
                  <c:y val="-0.21741785222382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4C-4A69-A202-6150D2271DF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680258717660293"/>
                  <c:y val="0.15030127267386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4C-4A69-A202-6150D2271D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New Visitors</c:v>
                </c:pt>
                <c:pt idx="1">
                  <c:v>Returning Visitors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777090</c:v>
                </c:pt>
                <c:pt idx="1">
                  <c:v>170382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4C-4A69-A202-6150D2271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9870908993521"/>
          <c:y val="9.8550241103687417E-2"/>
          <c:w val="0.83110129091006479"/>
          <c:h val="0.10375264843346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FF6B3-A1FC-4112-8425-2469914CACC6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B02D756-4C3D-43E5-99E6-7080D7BE42A5}">
      <dgm:prSet/>
      <dgm:spPr/>
      <dgm:t>
        <a:bodyPr/>
        <a:lstStyle/>
        <a:p>
          <a:r>
            <a:rPr lang="en-US" b="1" dirty="0"/>
            <a:t>211:</a:t>
          </a:r>
          <a:endParaRPr lang="en-US" dirty="0"/>
        </a:p>
      </dgm:t>
    </dgm:pt>
    <dgm:pt modelId="{9FBB99DA-B51F-49B9-A23C-9E559048C611}" type="parTrans" cxnId="{87D17A86-9DE5-4AF6-9E00-DE14D07AA652}">
      <dgm:prSet/>
      <dgm:spPr/>
      <dgm:t>
        <a:bodyPr/>
        <a:lstStyle/>
        <a:p>
          <a:endParaRPr lang="en-US"/>
        </a:p>
      </dgm:t>
    </dgm:pt>
    <dgm:pt modelId="{DD31638F-C9A3-447C-B184-A1A448F8A9B6}" type="sibTrans" cxnId="{87D17A86-9DE5-4AF6-9E00-DE14D07AA652}">
      <dgm:prSet/>
      <dgm:spPr/>
      <dgm:t>
        <a:bodyPr/>
        <a:lstStyle/>
        <a:p>
          <a:endParaRPr lang="en-US"/>
        </a:p>
      </dgm:t>
    </dgm:pt>
    <dgm:pt modelId="{5B019E6B-254A-4E45-B8BA-0417497482DC}">
      <dgm:prSet/>
      <dgm:spPr/>
      <dgm:t>
        <a:bodyPr/>
        <a:lstStyle/>
        <a:p>
          <a:r>
            <a:rPr lang="en-US" dirty="0"/>
            <a:t>Easy to remember</a:t>
          </a:r>
        </a:p>
      </dgm:t>
    </dgm:pt>
    <dgm:pt modelId="{2EDF8F2D-CF5B-4E1F-A748-F7DFC4D5A137}" type="parTrans" cxnId="{8641C515-D5C2-44E0-AAFC-59FDC956557F}">
      <dgm:prSet/>
      <dgm:spPr/>
      <dgm:t>
        <a:bodyPr/>
        <a:lstStyle/>
        <a:p>
          <a:endParaRPr lang="en-US"/>
        </a:p>
      </dgm:t>
    </dgm:pt>
    <dgm:pt modelId="{0E720932-1D82-45B1-B01D-EB636E35ED1C}" type="sibTrans" cxnId="{8641C515-D5C2-44E0-AAFC-59FDC956557F}">
      <dgm:prSet/>
      <dgm:spPr/>
      <dgm:t>
        <a:bodyPr/>
        <a:lstStyle/>
        <a:p>
          <a:endParaRPr lang="en-US"/>
        </a:p>
      </dgm:t>
    </dgm:pt>
    <dgm:pt modelId="{880013F2-DE4A-4EE8-9E4B-514A580FD012}">
      <dgm:prSet/>
      <dgm:spPr/>
      <dgm:t>
        <a:bodyPr/>
        <a:lstStyle/>
        <a:p>
          <a:r>
            <a:rPr lang="en-US"/>
            <a:t>24/7</a:t>
          </a:r>
          <a:endParaRPr lang="en-US" dirty="0"/>
        </a:p>
      </dgm:t>
    </dgm:pt>
    <dgm:pt modelId="{995DB175-A5A8-4029-811A-06824049BDC5}" type="parTrans" cxnId="{42AE88C3-34AA-49A8-8D54-6AB4CBE3F03A}">
      <dgm:prSet/>
      <dgm:spPr/>
      <dgm:t>
        <a:bodyPr/>
        <a:lstStyle/>
        <a:p>
          <a:endParaRPr lang="en-US"/>
        </a:p>
      </dgm:t>
    </dgm:pt>
    <dgm:pt modelId="{0082D865-F8F4-49DB-9FA4-D1E778B004E1}" type="sibTrans" cxnId="{42AE88C3-34AA-49A8-8D54-6AB4CBE3F03A}">
      <dgm:prSet/>
      <dgm:spPr/>
      <dgm:t>
        <a:bodyPr/>
        <a:lstStyle/>
        <a:p>
          <a:endParaRPr lang="en-US"/>
        </a:p>
      </dgm:t>
    </dgm:pt>
    <dgm:pt modelId="{1C87597B-864E-4EAB-AD3D-02A0D4F3152A}">
      <dgm:prSet/>
      <dgm:spPr/>
      <dgm:t>
        <a:bodyPr/>
        <a:lstStyle/>
        <a:p>
          <a:r>
            <a:rPr lang="en-US"/>
            <a:t>Bilingual</a:t>
          </a:r>
          <a:endParaRPr lang="en-US" dirty="0"/>
        </a:p>
      </dgm:t>
    </dgm:pt>
    <dgm:pt modelId="{DD2D5F68-119C-44F5-95CE-5277FABDC4BF}" type="parTrans" cxnId="{E2D10CC9-5709-4660-BEAD-BE29DD1EA48B}">
      <dgm:prSet/>
      <dgm:spPr/>
      <dgm:t>
        <a:bodyPr/>
        <a:lstStyle/>
        <a:p>
          <a:endParaRPr lang="en-US"/>
        </a:p>
      </dgm:t>
    </dgm:pt>
    <dgm:pt modelId="{3A06ACE3-8000-47FB-ACAA-5C0322E02913}" type="sibTrans" cxnId="{E2D10CC9-5709-4660-BEAD-BE29DD1EA48B}">
      <dgm:prSet/>
      <dgm:spPr/>
      <dgm:t>
        <a:bodyPr/>
        <a:lstStyle/>
        <a:p>
          <a:endParaRPr lang="en-US"/>
        </a:p>
      </dgm:t>
    </dgm:pt>
    <dgm:pt modelId="{3355BAAC-74F4-48AB-BEA4-B480325D3D5A}">
      <dgm:prSet/>
      <dgm:spPr/>
      <dgm:t>
        <a:bodyPr/>
        <a:lstStyle/>
        <a:p>
          <a:r>
            <a:rPr lang="en-US"/>
            <a:t>Phone, text, TTY</a:t>
          </a:r>
          <a:endParaRPr lang="en-US" dirty="0"/>
        </a:p>
      </dgm:t>
    </dgm:pt>
    <dgm:pt modelId="{172F25D9-1FBA-4A11-BE01-BEC71DD7CB54}" type="parTrans" cxnId="{660002E5-D4F1-40AC-AF0A-84025EA85B12}">
      <dgm:prSet/>
      <dgm:spPr/>
      <dgm:t>
        <a:bodyPr/>
        <a:lstStyle/>
        <a:p>
          <a:endParaRPr lang="en-US"/>
        </a:p>
      </dgm:t>
    </dgm:pt>
    <dgm:pt modelId="{9226A5E0-012D-450F-8BB4-02D7229E6E82}" type="sibTrans" cxnId="{660002E5-D4F1-40AC-AF0A-84025EA85B12}">
      <dgm:prSet/>
      <dgm:spPr/>
      <dgm:t>
        <a:bodyPr/>
        <a:lstStyle/>
        <a:p>
          <a:endParaRPr lang="en-US"/>
        </a:p>
      </dgm:t>
    </dgm:pt>
    <dgm:pt modelId="{8FB394BA-4C32-4249-B3C9-E66D2EA9BF6A}">
      <dgm:prSet/>
      <dgm:spPr/>
      <dgm:t>
        <a:bodyPr/>
        <a:lstStyle/>
        <a:p>
          <a:r>
            <a:rPr lang="en-US"/>
            <a:t>On-demand interpretation in 150+ languages</a:t>
          </a:r>
          <a:endParaRPr lang="en-US" dirty="0"/>
        </a:p>
      </dgm:t>
    </dgm:pt>
    <dgm:pt modelId="{B1B83A35-0F77-42C2-8540-3CF33FBEF771}" type="parTrans" cxnId="{55693D02-80F5-452A-B19E-527261196840}">
      <dgm:prSet/>
      <dgm:spPr/>
      <dgm:t>
        <a:bodyPr/>
        <a:lstStyle/>
        <a:p>
          <a:endParaRPr lang="en-US"/>
        </a:p>
      </dgm:t>
    </dgm:pt>
    <dgm:pt modelId="{20AD187A-A048-467D-BD40-84A841E77826}" type="sibTrans" cxnId="{55693D02-80F5-452A-B19E-527261196840}">
      <dgm:prSet/>
      <dgm:spPr/>
      <dgm:t>
        <a:bodyPr/>
        <a:lstStyle/>
        <a:p>
          <a:endParaRPr lang="en-US"/>
        </a:p>
      </dgm:t>
    </dgm:pt>
    <dgm:pt modelId="{EAD7B1D9-B068-4AE9-AB46-45832B870EC7}">
      <dgm:prSet/>
      <dgm:spPr/>
      <dgm:t>
        <a:bodyPr/>
        <a:lstStyle/>
        <a:p>
          <a:r>
            <a:rPr lang="en-US"/>
            <a:t>Online search, email, chat options</a:t>
          </a:r>
          <a:endParaRPr lang="en-US" dirty="0"/>
        </a:p>
      </dgm:t>
    </dgm:pt>
    <dgm:pt modelId="{600782A8-9936-48E3-92E7-6A45221001F6}" type="parTrans" cxnId="{9AF2D935-F0B9-4A02-A861-8260EBFF6343}">
      <dgm:prSet/>
      <dgm:spPr/>
      <dgm:t>
        <a:bodyPr/>
        <a:lstStyle/>
        <a:p>
          <a:endParaRPr lang="en-US"/>
        </a:p>
      </dgm:t>
    </dgm:pt>
    <dgm:pt modelId="{2974B220-E96B-4FAC-9EAA-A06B9D148757}" type="sibTrans" cxnId="{9AF2D935-F0B9-4A02-A861-8260EBFF6343}">
      <dgm:prSet/>
      <dgm:spPr/>
      <dgm:t>
        <a:bodyPr/>
        <a:lstStyle/>
        <a:p>
          <a:endParaRPr lang="en-US"/>
        </a:p>
      </dgm:t>
    </dgm:pt>
    <dgm:pt modelId="{F5ACE73A-AA49-4A7E-B763-C69B984EC021}">
      <dgm:prSet/>
      <dgm:spPr/>
      <dgm:t>
        <a:bodyPr/>
        <a:lstStyle/>
        <a:p>
          <a:r>
            <a:rPr lang="en-US"/>
            <a:t>No geographical boundaries</a:t>
          </a:r>
          <a:endParaRPr lang="en-US" dirty="0"/>
        </a:p>
      </dgm:t>
    </dgm:pt>
    <dgm:pt modelId="{9CDD0D2D-CF78-46BB-B5B4-62E15FEC3292}" type="parTrans" cxnId="{F9B9AB64-7BC4-4E6E-AA7F-3987B2633C2A}">
      <dgm:prSet/>
      <dgm:spPr/>
      <dgm:t>
        <a:bodyPr/>
        <a:lstStyle/>
        <a:p>
          <a:endParaRPr lang="en-US"/>
        </a:p>
      </dgm:t>
    </dgm:pt>
    <dgm:pt modelId="{A9F0D9BF-6A93-4463-9446-62A3E5275E1B}" type="sibTrans" cxnId="{F9B9AB64-7BC4-4E6E-AA7F-3987B2633C2A}">
      <dgm:prSet/>
      <dgm:spPr/>
      <dgm:t>
        <a:bodyPr/>
        <a:lstStyle/>
        <a:p>
          <a:endParaRPr lang="en-US"/>
        </a:p>
      </dgm:t>
    </dgm:pt>
    <dgm:pt modelId="{68AD1D9C-107E-4276-A718-99A602F06952}">
      <dgm:prSet/>
      <dgm:spPr/>
      <dgm:t>
        <a:bodyPr/>
        <a:lstStyle/>
        <a:p>
          <a:r>
            <a:rPr lang="en-US" dirty="0"/>
            <a:t>Confidential</a:t>
          </a:r>
        </a:p>
      </dgm:t>
    </dgm:pt>
    <dgm:pt modelId="{A4507BC7-E19A-4760-82E3-DCF377C8117F}" type="parTrans" cxnId="{3ECCD528-7E8F-462D-BC12-6A17CDEA8D39}">
      <dgm:prSet/>
      <dgm:spPr/>
      <dgm:t>
        <a:bodyPr/>
        <a:lstStyle/>
        <a:p>
          <a:endParaRPr lang="en-US"/>
        </a:p>
      </dgm:t>
    </dgm:pt>
    <dgm:pt modelId="{6C90D4C4-E0C6-4831-BE4A-203808BA9982}" type="sibTrans" cxnId="{3ECCD528-7E8F-462D-BC12-6A17CDEA8D39}">
      <dgm:prSet/>
      <dgm:spPr/>
      <dgm:t>
        <a:bodyPr/>
        <a:lstStyle/>
        <a:p>
          <a:endParaRPr lang="en-US"/>
        </a:p>
      </dgm:t>
    </dgm:pt>
    <dgm:pt modelId="{6DBD2282-E67D-449C-9DAF-941538F0AF74}" type="pres">
      <dgm:prSet presAssocID="{7F0FF6B3-A1FC-4112-8425-2469914CAC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FF1C2AB-32F2-4D6F-A95E-6A8EF6E465BF}" type="pres">
      <dgm:prSet presAssocID="{FB02D756-4C3D-43E5-99E6-7080D7BE42A5}" presName="parentLin" presStyleCnt="0"/>
      <dgm:spPr/>
    </dgm:pt>
    <dgm:pt modelId="{A2AFEA9E-316B-45D3-A818-8FF1F45EC3E9}" type="pres">
      <dgm:prSet presAssocID="{FB02D756-4C3D-43E5-99E6-7080D7BE42A5}" presName="parentLeftMargin" presStyleLbl="node1" presStyleIdx="0" presStyleCnt="1"/>
      <dgm:spPr/>
      <dgm:t>
        <a:bodyPr/>
        <a:lstStyle/>
        <a:p>
          <a:endParaRPr lang="en-CA"/>
        </a:p>
      </dgm:t>
    </dgm:pt>
    <dgm:pt modelId="{C4FF8207-5A3D-4E7F-8D14-43F1BE62F145}" type="pres">
      <dgm:prSet presAssocID="{FB02D756-4C3D-43E5-99E6-7080D7BE42A5}" presName="parentText" presStyleLbl="node1" presStyleIdx="0" presStyleCnt="1" custLinFactX="-56053" custLinFactNeighborX="-100000" custLinFactNeighborY="1212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66EF1F-AF02-41B5-B5A1-7E6696342E10}" type="pres">
      <dgm:prSet presAssocID="{FB02D756-4C3D-43E5-99E6-7080D7BE42A5}" presName="negativeSpace" presStyleCnt="0"/>
      <dgm:spPr/>
    </dgm:pt>
    <dgm:pt modelId="{719A5CDA-42B6-4FDB-877A-FB023EDD1B31}" type="pres">
      <dgm:prSet presAssocID="{FB02D756-4C3D-43E5-99E6-7080D7BE42A5}" presName="childText" presStyleLbl="conFgAcc1" presStyleIdx="0" presStyleCnt="1" custLinFactNeighborX="151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1498A98-0F03-4908-ADB1-93D83B8900A9}" type="presOf" srcId="{FB02D756-4C3D-43E5-99E6-7080D7BE42A5}" destId="{A2AFEA9E-316B-45D3-A818-8FF1F45EC3E9}" srcOrd="0" destOrd="0" presId="urn:microsoft.com/office/officeart/2005/8/layout/list1"/>
    <dgm:cxn modelId="{F2BF7FF6-C8BF-43FC-8ED9-BBC165A71497}" type="presOf" srcId="{1C87597B-864E-4EAB-AD3D-02A0D4F3152A}" destId="{719A5CDA-42B6-4FDB-877A-FB023EDD1B31}" srcOrd="0" destOrd="2" presId="urn:microsoft.com/office/officeart/2005/8/layout/list1"/>
    <dgm:cxn modelId="{F9B9AB64-7BC4-4E6E-AA7F-3987B2633C2A}" srcId="{FB02D756-4C3D-43E5-99E6-7080D7BE42A5}" destId="{F5ACE73A-AA49-4A7E-B763-C69B984EC021}" srcOrd="6" destOrd="0" parTransId="{9CDD0D2D-CF78-46BB-B5B4-62E15FEC3292}" sibTransId="{A9F0D9BF-6A93-4463-9446-62A3E5275E1B}"/>
    <dgm:cxn modelId="{63872D08-ED3C-40FE-B1BB-46CB6C58E480}" type="presOf" srcId="{8FB394BA-4C32-4249-B3C9-E66D2EA9BF6A}" destId="{719A5CDA-42B6-4FDB-877A-FB023EDD1B31}" srcOrd="0" destOrd="4" presId="urn:microsoft.com/office/officeart/2005/8/layout/list1"/>
    <dgm:cxn modelId="{8641C515-D5C2-44E0-AAFC-59FDC956557F}" srcId="{FB02D756-4C3D-43E5-99E6-7080D7BE42A5}" destId="{5B019E6B-254A-4E45-B8BA-0417497482DC}" srcOrd="0" destOrd="0" parTransId="{2EDF8F2D-CF5B-4E1F-A748-F7DFC4D5A137}" sibTransId="{0E720932-1D82-45B1-B01D-EB636E35ED1C}"/>
    <dgm:cxn modelId="{9AF2D935-F0B9-4A02-A861-8260EBFF6343}" srcId="{FB02D756-4C3D-43E5-99E6-7080D7BE42A5}" destId="{EAD7B1D9-B068-4AE9-AB46-45832B870EC7}" srcOrd="5" destOrd="0" parTransId="{600782A8-9936-48E3-92E7-6A45221001F6}" sibTransId="{2974B220-E96B-4FAC-9EAA-A06B9D148757}"/>
    <dgm:cxn modelId="{3ECCD528-7E8F-462D-BC12-6A17CDEA8D39}" srcId="{FB02D756-4C3D-43E5-99E6-7080D7BE42A5}" destId="{68AD1D9C-107E-4276-A718-99A602F06952}" srcOrd="7" destOrd="0" parTransId="{A4507BC7-E19A-4760-82E3-DCF377C8117F}" sibTransId="{6C90D4C4-E0C6-4831-BE4A-203808BA9982}"/>
    <dgm:cxn modelId="{2563EE47-9746-4691-A73C-5A4976D7A435}" type="presOf" srcId="{68AD1D9C-107E-4276-A718-99A602F06952}" destId="{719A5CDA-42B6-4FDB-877A-FB023EDD1B31}" srcOrd="0" destOrd="7" presId="urn:microsoft.com/office/officeart/2005/8/layout/list1"/>
    <dgm:cxn modelId="{1E36B0BD-CD91-4998-88C1-B6B2B2DE79B0}" type="presOf" srcId="{5B019E6B-254A-4E45-B8BA-0417497482DC}" destId="{719A5CDA-42B6-4FDB-877A-FB023EDD1B31}" srcOrd="0" destOrd="0" presId="urn:microsoft.com/office/officeart/2005/8/layout/list1"/>
    <dgm:cxn modelId="{C7D01FEF-F192-426B-B0E1-4845B2EAB3DA}" type="presOf" srcId="{7F0FF6B3-A1FC-4112-8425-2469914CACC6}" destId="{6DBD2282-E67D-449C-9DAF-941538F0AF74}" srcOrd="0" destOrd="0" presId="urn:microsoft.com/office/officeart/2005/8/layout/list1"/>
    <dgm:cxn modelId="{1A335A95-055B-44BA-B826-6E4D9F8FB9C9}" type="presOf" srcId="{EAD7B1D9-B068-4AE9-AB46-45832B870EC7}" destId="{719A5CDA-42B6-4FDB-877A-FB023EDD1B31}" srcOrd="0" destOrd="5" presId="urn:microsoft.com/office/officeart/2005/8/layout/list1"/>
    <dgm:cxn modelId="{55693D02-80F5-452A-B19E-527261196840}" srcId="{FB02D756-4C3D-43E5-99E6-7080D7BE42A5}" destId="{8FB394BA-4C32-4249-B3C9-E66D2EA9BF6A}" srcOrd="4" destOrd="0" parTransId="{B1B83A35-0F77-42C2-8540-3CF33FBEF771}" sibTransId="{20AD187A-A048-467D-BD40-84A841E77826}"/>
    <dgm:cxn modelId="{9267DB74-F2E5-49EF-94B1-A609D26BD0E8}" type="presOf" srcId="{3355BAAC-74F4-48AB-BEA4-B480325D3D5A}" destId="{719A5CDA-42B6-4FDB-877A-FB023EDD1B31}" srcOrd="0" destOrd="3" presId="urn:microsoft.com/office/officeart/2005/8/layout/list1"/>
    <dgm:cxn modelId="{42AE88C3-34AA-49A8-8D54-6AB4CBE3F03A}" srcId="{FB02D756-4C3D-43E5-99E6-7080D7BE42A5}" destId="{880013F2-DE4A-4EE8-9E4B-514A580FD012}" srcOrd="1" destOrd="0" parTransId="{995DB175-A5A8-4029-811A-06824049BDC5}" sibTransId="{0082D865-F8F4-49DB-9FA4-D1E778B004E1}"/>
    <dgm:cxn modelId="{6775F166-F1B4-48DE-861D-954A744C26F7}" type="presOf" srcId="{880013F2-DE4A-4EE8-9E4B-514A580FD012}" destId="{719A5CDA-42B6-4FDB-877A-FB023EDD1B31}" srcOrd="0" destOrd="1" presId="urn:microsoft.com/office/officeart/2005/8/layout/list1"/>
    <dgm:cxn modelId="{87D17A86-9DE5-4AF6-9E00-DE14D07AA652}" srcId="{7F0FF6B3-A1FC-4112-8425-2469914CACC6}" destId="{FB02D756-4C3D-43E5-99E6-7080D7BE42A5}" srcOrd="0" destOrd="0" parTransId="{9FBB99DA-B51F-49B9-A23C-9E559048C611}" sibTransId="{DD31638F-C9A3-447C-B184-A1A448F8A9B6}"/>
    <dgm:cxn modelId="{E2D10CC9-5709-4660-BEAD-BE29DD1EA48B}" srcId="{FB02D756-4C3D-43E5-99E6-7080D7BE42A5}" destId="{1C87597B-864E-4EAB-AD3D-02A0D4F3152A}" srcOrd="2" destOrd="0" parTransId="{DD2D5F68-119C-44F5-95CE-5277FABDC4BF}" sibTransId="{3A06ACE3-8000-47FB-ACAA-5C0322E02913}"/>
    <dgm:cxn modelId="{660002E5-D4F1-40AC-AF0A-84025EA85B12}" srcId="{FB02D756-4C3D-43E5-99E6-7080D7BE42A5}" destId="{3355BAAC-74F4-48AB-BEA4-B480325D3D5A}" srcOrd="3" destOrd="0" parTransId="{172F25D9-1FBA-4A11-BE01-BEC71DD7CB54}" sibTransId="{9226A5E0-012D-450F-8BB4-02D7229E6E82}"/>
    <dgm:cxn modelId="{D4EFEAE9-3952-4629-BBE9-680C2583B594}" type="presOf" srcId="{F5ACE73A-AA49-4A7E-B763-C69B984EC021}" destId="{719A5CDA-42B6-4FDB-877A-FB023EDD1B31}" srcOrd="0" destOrd="6" presId="urn:microsoft.com/office/officeart/2005/8/layout/list1"/>
    <dgm:cxn modelId="{C5E083A2-E23A-4FF2-91CE-F30FFEB3D674}" type="presOf" srcId="{FB02D756-4C3D-43E5-99E6-7080D7BE42A5}" destId="{C4FF8207-5A3D-4E7F-8D14-43F1BE62F145}" srcOrd="1" destOrd="0" presId="urn:microsoft.com/office/officeart/2005/8/layout/list1"/>
    <dgm:cxn modelId="{E624C025-640B-420C-BB5D-02AEBE8D0519}" type="presParOf" srcId="{6DBD2282-E67D-449C-9DAF-941538F0AF74}" destId="{6FF1C2AB-32F2-4D6F-A95E-6A8EF6E465BF}" srcOrd="0" destOrd="0" presId="urn:microsoft.com/office/officeart/2005/8/layout/list1"/>
    <dgm:cxn modelId="{E8341150-4EAB-4D68-BE4B-059643620058}" type="presParOf" srcId="{6FF1C2AB-32F2-4D6F-A95E-6A8EF6E465BF}" destId="{A2AFEA9E-316B-45D3-A818-8FF1F45EC3E9}" srcOrd="0" destOrd="0" presId="urn:microsoft.com/office/officeart/2005/8/layout/list1"/>
    <dgm:cxn modelId="{F90AF2B7-DCF5-4064-8833-B28037E526AD}" type="presParOf" srcId="{6FF1C2AB-32F2-4D6F-A95E-6A8EF6E465BF}" destId="{C4FF8207-5A3D-4E7F-8D14-43F1BE62F145}" srcOrd="1" destOrd="0" presId="urn:microsoft.com/office/officeart/2005/8/layout/list1"/>
    <dgm:cxn modelId="{6D214D1D-D673-43CE-B8EC-F8E1E82D5DCD}" type="presParOf" srcId="{6DBD2282-E67D-449C-9DAF-941538F0AF74}" destId="{1E66EF1F-AF02-41B5-B5A1-7E6696342E10}" srcOrd="1" destOrd="0" presId="urn:microsoft.com/office/officeart/2005/8/layout/list1"/>
    <dgm:cxn modelId="{8FE97927-956B-41A6-ADBC-C087F430C4C4}" type="presParOf" srcId="{6DBD2282-E67D-449C-9DAF-941538F0AF74}" destId="{719A5CDA-42B6-4FDB-877A-FB023EDD1B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A07E2-7488-471D-9A7E-CD67E4D9A18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B5D165-FB44-4B00-9EC4-F6C600BE2437}">
      <dgm:prSet custT="1"/>
      <dgm:spPr>
        <a:solidFill>
          <a:schemeClr val="tx2"/>
        </a:solidFill>
      </dgm:spPr>
      <dgm:t>
        <a:bodyPr/>
        <a:lstStyle/>
        <a:p>
          <a:r>
            <a:rPr lang="en-US" sz="2400" b="1" dirty="0"/>
            <a:t>211’s Value </a:t>
          </a:r>
          <a:r>
            <a:rPr lang="en-US" sz="2400" b="1" dirty="0" err="1"/>
            <a:t>Proposion</a:t>
          </a:r>
          <a:endParaRPr lang="en-US" sz="2400" b="1" dirty="0"/>
        </a:p>
      </dgm:t>
    </dgm:pt>
    <dgm:pt modelId="{1451FEB2-6E11-45B5-B96D-C4E49B79B383}" type="parTrans" cxnId="{976618A2-0B77-41C5-9C6C-5A2D8263B289}">
      <dgm:prSet/>
      <dgm:spPr/>
      <dgm:t>
        <a:bodyPr/>
        <a:lstStyle/>
        <a:p>
          <a:endParaRPr lang="en-US"/>
        </a:p>
      </dgm:t>
    </dgm:pt>
    <dgm:pt modelId="{0B412D26-B5A6-4314-BBAE-B7F3B1E05445}" type="sibTrans" cxnId="{976618A2-0B77-41C5-9C6C-5A2D8263B289}">
      <dgm:prSet/>
      <dgm:spPr>
        <a:ln w="57150"/>
      </dgm:spPr>
      <dgm:t>
        <a:bodyPr/>
        <a:lstStyle/>
        <a:p>
          <a:endParaRPr lang="en-US"/>
        </a:p>
      </dgm:t>
    </dgm:pt>
    <dgm:pt modelId="{FC123843-B92B-45FA-B07E-BFCD6B7F62C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/>
            <a:t>Short term outcomes:</a:t>
          </a:r>
          <a:endParaRPr lang="en-US" sz="2400" dirty="0"/>
        </a:p>
      </dgm:t>
    </dgm:pt>
    <dgm:pt modelId="{77B40EFE-CA2D-43A1-AA71-F0F9335FA10C}" type="parTrans" cxnId="{F17CAF07-EA1A-4092-904F-B3A72333C663}">
      <dgm:prSet/>
      <dgm:spPr/>
      <dgm:t>
        <a:bodyPr/>
        <a:lstStyle/>
        <a:p>
          <a:endParaRPr lang="en-US"/>
        </a:p>
      </dgm:t>
    </dgm:pt>
    <dgm:pt modelId="{B57752FC-241E-451C-9556-51DCDE8A5A28}" type="sibTrans" cxnId="{F17CAF07-EA1A-4092-904F-B3A72333C663}">
      <dgm:prSet/>
      <dgm:spPr>
        <a:ln w="57150"/>
      </dgm:spPr>
      <dgm:t>
        <a:bodyPr/>
        <a:lstStyle/>
        <a:p>
          <a:endParaRPr lang="en-US"/>
        </a:p>
      </dgm:t>
    </dgm:pt>
    <dgm:pt modelId="{6BC06AD7-3B12-4DF7-A1AA-84C57E6A17D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300" b="1" dirty="0"/>
            <a:t>Immediate connections to urgent needs </a:t>
          </a:r>
          <a:r>
            <a:rPr lang="en-US" sz="1300" dirty="0"/>
            <a:t>such as food or meals, financial assistance, shelter services, as well as potentially crisis intervention or diversion programs (IE homelessness, human trafficking) </a:t>
          </a:r>
        </a:p>
      </dgm:t>
    </dgm:pt>
    <dgm:pt modelId="{8F26BA62-A5E5-4D4C-9FFF-4708A20CF6ED}" type="parTrans" cxnId="{9923A648-5138-4F62-9524-13C9D08A7888}">
      <dgm:prSet/>
      <dgm:spPr/>
      <dgm:t>
        <a:bodyPr/>
        <a:lstStyle/>
        <a:p>
          <a:endParaRPr lang="en-US"/>
        </a:p>
      </dgm:t>
    </dgm:pt>
    <dgm:pt modelId="{A402B16B-7C88-4465-8863-01BD2595B40C}" type="sibTrans" cxnId="{9923A648-5138-4F62-9524-13C9D08A7888}">
      <dgm:prSet/>
      <dgm:spPr/>
      <dgm:t>
        <a:bodyPr/>
        <a:lstStyle/>
        <a:p>
          <a:endParaRPr lang="en-US"/>
        </a:p>
      </dgm:t>
    </dgm:pt>
    <dgm:pt modelId="{5135A35F-4B25-4518-BC2A-7EA0DF7EB56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b="1"/>
            <a:t>Longer term outcomes:</a:t>
          </a:r>
          <a:endParaRPr lang="en-US" sz="2400" dirty="0"/>
        </a:p>
      </dgm:t>
    </dgm:pt>
    <dgm:pt modelId="{2BA8FDC8-8C5F-40D7-AD8B-9B256F89920B}" type="parTrans" cxnId="{330E1EF5-42B3-4117-B820-F3F8EFB347E8}">
      <dgm:prSet/>
      <dgm:spPr/>
      <dgm:t>
        <a:bodyPr/>
        <a:lstStyle/>
        <a:p>
          <a:endParaRPr lang="en-US"/>
        </a:p>
      </dgm:t>
    </dgm:pt>
    <dgm:pt modelId="{28625006-A1C0-426E-8AE9-DD6B7767AB20}" type="sibTrans" cxnId="{330E1EF5-42B3-4117-B820-F3F8EFB347E8}">
      <dgm:prSet/>
      <dgm:spPr>
        <a:ln w="57150"/>
      </dgm:spPr>
      <dgm:t>
        <a:bodyPr/>
        <a:lstStyle/>
        <a:p>
          <a:endParaRPr lang="en-US"/>
        </a:p>
      </dgm:t>
    </dgm:pt>
    <dgm:pt modelId="{6D213966-61D5-4E0D-85C0-C10ABC7FDC0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300" b="1" dirty="0"/>
            <a:t>Connections to broader interventions </a:t>
          </a:r>
          <a:r>
            <a:rPr lang="en-US" sz="1300" dirty="0"/>
            <a:t>such as parenting skills, tax credits, budget counselling, violence support services, mental health walk-in clinics, stress management, child development programs, positive social activities, education or learning opportunities, employment /training opportunities</a:t>
          </a:r>
        </a:p>
      </dgm:t>
    </dgm:pt>
    <dgm:pt modelId="{25B3398C-2750-478D-9A10-FEBF96B81902}" type="parTrans" cxnId="{D49B0D43-9D47-437D-9230-653B8CEE4288}">
      <dgm:prSet/>
      <dgm:spPr/>
      <dgm:t>
        <a:bodyPr/>
        <a:lstStyle/>
        <a:p>
          <a:endParaRPr lang="en-US"/>
        </a:p>
      </dgm:t>
    </dgm:pt>
    <dgm:pt modelId="{5CBAC504-4A2B-41B8-B22F-DEB31916C382}" type="sibTrans" cxnId="{D49B0D43-9D47-437D-9230-653B8CEE4288}">
      <dgm:prSet/>
      <dgm:spPr/>
      <dgm:t>
        <a:bodyPr/>
        <a:lstStyle/>
        <a:p>
          <a:endParaRPr lang="en-US"/>
        </a:p>
      </dgm:t>
    </dgm:pt>
    <dgm:pt modelId="{7DD6F8EF-A510-4251-89A9-27CD77622C6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300" b="1" dirty="0"/>
            <a:t>Decreasing the burden on other systems </a:t>
          </a:r>
          <a:r>
            <a:rPr lang="en-US" sz="1300" dirty="0"/>
            <a:t>both from the viewpoint of the public trying to access services and for each individual organization trying to properly field and direct inquiries</a:t>
          </a:r>
        </a:p>
      </dgm:t>
    </dgm:pt>
    <dgm:pt modelId="{85F48CEE-260F-487C-8170-F307EC25130A}" type="parTrans" cxnId="{063CCF86-82A9-4B98-8C12-9092280D43F5}">
      <dgm:prSet/>
      <dgm:spPr/>
      <dgm:t>
        <a:bodyPr/>
        <a:lstStyle/>
        <a:p>
          <a:endParaRPr lang="en-US"/>
        </a:p>
      </dgm:t>
    </dgm:pt>
    <dgm:pt modelId="{9EB51017-18C0-4A34-B643-8A59F2BD1473}" type="sibTrans" cxnId="{063CCF86-82A9-4B98-8C12-9092280D43F5}">
      <dgm:prSet/>
      <dgm:spPr/>
      <dgm:t>
        <a:bodyPr/>
        <a:lstStyle/>
        <a:p>
          <a:endParaRPr lang="en-US"/>
        </a:p>
      </dgm:t>
    </dgm:pt>
    <dgm:pt modelId="{C086BE07-8E05-43D5-B489-77EA7E118D7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/>
            <a:t>Systemic outcomes:</a:t>
          </a:r>
          <a:endParaRPr lang="en-US" sz="2400" dirty="0"/>
        </a:p>
      </dgm:t>
    </dgm:pt>
    <dgm:pt modelId="{F3B8B22F-AE05-42C6-B9A5-2F601B92B3C3}" type="parTrans" cxnId="{AA7FAB9B-CE11-4617-948E-970760B1A1BA}">
      <dgm:prSet/>
      <dgm:spPr/>
      <dgm:t>
        <a:bodyPr/>
        <a:lstStyle/>
        <a:p>
          <a:endParaRPr lang="en-US"/>
        </a:p>
      </dgm:t>
    </dgm:pt>
    <dgm:pt modelId="{893FF628-5A07-479F-9EEA-DD1D7E749D6E}" type="sibTrans" cxnId="{AA7FAB9B-CE11-4617-948E-970760B1A1BA}">
      <dgm:prSet/>
      <dgm:spPr/>
      <dgm:t>
        <a:bodyPr/>
        <a:lstStyle/>
        <a:p>
          <a:endParaRPr lang="en-US"/>
        </a:p>
      </dgm:t>
    </dgm:pt>
    <dgm:pt modelId="{736F4612-209E-4B6F-A4B7-83A62E78DF5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b="1"/>
            <a:t>Data and reporting capabilities provide community planning data </a:t>
          </a:r>
          <a:r>
            <a:rPr lang="en-US" sz="1400"/>
            <a:t>relating to both the demand and supply of human services, and can identify service gaps and overlaps, and trending needs</a:t>
          </a:r>
        </a:p>
      </dgm:t>
    </dgm:pt>
    <dgm:pt modelId="{3ED28FBF-3FC5-488E-A421-26F8535472BC}" type="parTrans" cxnId="{A4E0D86A-58ED-4EBE-9485-96501BF60569}">
      <dgm:prSet/>
      <dgm:spPr/>
      <dgm:t>
        <a:bodyPr/>
        <a:lstStyle/>
        <a:p>
          <a:endParaRPr lang="en-US"/>
        </a:p>
      </dgm:t>
    </dgm:pt>
    <dgm:pt modelId="{26B1794A-5A20-4E53-A1F4-2E421538D1AA}" type="sibTrans" cxnId="{A4E0D86A-58ED-4EBE-9485-96501BF60569}">
      <dgm:prSet/>
      <dgm:spPr/>
      <dgm:t>
        <a:bodyPr/>
        <a:lstStyle/>
        <a:p>
          <a:endParaRPr lang="en-US"/>
        </a:p>
      </dgm:t>
    </dgm:pt>
    <dgm:pt modelId="{87DD733C-F06E-49C8-90F9-D567D3701CB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/>
            <a:t>Data and reporting that measure the effectiveness of 211s intervention </a:t>
          </a:r>
          <a:r>
            <a:rPr lang="en-US" sz="1400" b="1" dirty="0"/>
            <a:t>can identify barriers and service gaps that result in unmet needs</a:t>
          </a:r>
          <a:r>
            <a:rPr lang="en-US" sz="1400" dirty="0"/>
            <a:t> provide an opportunity to bring partners together to work on potential solutions</a:t>
          </a:r>
        </a:p>
      </dgm:t>
    </dgm:pt>
    <dgm:pt modelId="{B03982F9-124E-4D18-9D83-ABC0906DD79C}" type="parTrans" cxnId="{7D31A034-F9B1-4034-B1D4-5C71E417E05F}">
      <dgm:prSet/>
      <dgm:spPr/>
      <dgm:t>
        <a:bodyPr/>
        <a:lstStyle/>
        <a:p>
          <a:endParaRPr lang="en-US"/>
        </a:p>
      </dgm:t>
    </dgm:pt>
    <dgm:pt modelId="{56EC3645-A846-4BF7-BBFA-EEDBE9D3F3DB}" type="sibTrans" cxnId="{7D31A034-F9B1-4034-B1D4-5C71E417E05F}">
      <dgm:prSet/>
      <dgm:spPr/>
      <dgm:t>
        <a:bodyPr/>
        <a:lstStyle/>
        <a:p>
          <a:endParaRPr lang="en-US"/>
        </a:p>
      </dgm:t>
    </dgm:pt>
    <dgm:pt modelId="{9E90C2FE-5750-4CB3-AB7C-23689BCB5CC9}" type="pres">
      <dgm:prSet presAssocID="{F26A07E2-7488-471D-9A7E-CD67E4D9A1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01D0D3A-3F44-4830-B776-E8BA8E743BE1}" type="pres">
      <dgm:prSet presAssocID="{5CB5D165-FB44-4B00-9EC4-F6C600BE24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9828636-8C28-4FEF-942F-389A4AE11BC6}" type="pres">
      <dgm:prSet presAssocID="{0B412D26-B5A6-4314-BBAE-B7F3B1E05445}" presName="sibTrans" presStyleLbl="sibTrans1D1" presStyleIdx="0" presStyleCnt="3"/>
      <dgm:spPr/>
      <dgm:t>
        <a:bodyPr/>
        <a:lstStyle/>
        <a:p>
          <a:endParaRPr lang="en-CA"/>
        </a:p>
      </dgm:t>
    </dgm:pt>
    <dgm:pt modelId="{7FB91BEE-3B1A-40A4-AE24-5DC11193B0CC}" type="pres">
      <dgm:prSet presAssocID="{0B412D26-B5A6-4314-BBAE-B7F3B1E05445}" presName="connectorText" presStyleLbl="sibTrans1D1" presStyleIdx="0" presStyleCnt="3"/>
      <dgm:spPr/>
      <dgm:t>
        <a:bodyPr/>
        <a:lstStyle/>
        <a:p>
          <a:endParaRPr lang="en-CA"/>
        </a:p>
      </dgm:t>
    </dgm:pt>
    <dgm:pt modelId="{5B5C053C-4E0D-4FBD-ADDB-A469CF7AB754}" type="pres">
      <dgm:prSet presAssocID="{FC123843-B92B-45FA-B07E-BFCD6B7F62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FEEB82-C3FB-4C63-9E0F-661498271E38}" type="pres">
      <dgm:prSet presAssocID="{B57752FC-241E-451C-9556-51DCDE8A5A28}" presName="sibTrans" presStyleLbl="sibTrans1D1" presStyleIdx="1" presStyleCnt="3"/>
      <dgm:spPr/>
      <dgm:t>
        <a:bodyPr/>
        <a:lstStyle/>
        <a:p>
          <a:endParaRPr lang="en-CA"/>
        </a:p>
      </dgm:t>
    </dgm:pt>
    <dgm:pt modelId="{1041B97D-A33E-4791-90D0-E011E5FB8AD9}" type="pres">
      <dgm:prSet presAssocID="{B57752FC-241E-451C-9556-51DCDE8A5A28}" presName="connectorText" presStyleLbl="sibTrans1D1" presStyleIdx="1" presStyleCnt="3"/>
      <dgm:spPr/>
      <dgm:t>
        <a:bodyPr/>
        <a:lstStyle/>
        <a:p>
          <a:endParaRPr lang="en-CA"/>
        </a:p>
      </dgm:t>
    </dgm:pt>
    <dgm:pt modelId="{707AA651-79A0-417C-9BC9-6A45EC3A1A9A}" type="pres">
      <dgm:prSet presAssocID="{5135A35F-4B25-4518-BC2A-7EA0DF7EB561}" presName="node" presStyleLbl="node1" presStyleIdx="2" presStyleCnt="4" custScaleY="12567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747754-84E7-4041-9FC5-18449C0C0DB0}" type="pres">
      <dgm:prSet presAssocID="{28625006-A1C0-426E-8AE9-DD6B7767AB20}" presName="sibTrans" presStyleLbl="sibTrans1D1" presStyleIdx="2" presStyleCnt="3"/>
      <dgm:spPr/>
      <dgm:t>
        <a:bodyPr/>
        <a:lstStyle/>
        <a:p>
          <a:endParaRPr lang="en-CA"/>
        </a:p>
      </dgm:t>
    </dgm:pt>
    <dgm:pt modelId="{D51AF7FC-A72E-44DD-ACDE-AC012A2ABF4A}" type="pres">
      <dgm:prSet presAssocID="{28625006-A1C0-426E-8AE9-DD6B7767AB20}" presName="connectorText" presStyleLbl="sibTrans1D1" presStyleIdx="2" presStyleCnt="3"/>
      <dgm:spPr/>
      <dgm:t>
        <a:bodyPr/>
        <a:lstStyle/>
        <a:p>
          <a:endParaRPr lang="en-CA"/>
        </a:p>
      </dgm:t>
    </dgm:pt>
    <dgm:pt modelId="{4C6D2E22-950D-467C-AD61-1D65F967363E}" type="pres">
      <dgm:prSet presAssocID="{C086BE07-8E05-43D5-B489-77EA7E118D7A}" presName="node" presStyleLbl="node1" presStyleIdx="3" presStyleCnt="4" custScaleY="1269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01B00B5-217A-4DDF-9CB1-23FC650B9688}" type="presOf" srcId="{28625006-A1C0-426E-8AE9-DD6B7767AB20}" destId="{D51AF7FC-A72E-44DD-ACDE-AC012A2ABF4A}" srcOrd="1" destOrd="0" presId="urn:microsoft.com/office/officeart/2016/7/layout/RepeatingBendingProcessNew"/>
    <dgm:cxn modelId="{976618A2-0B77-41C5-9C6C-5A2D8263B289}" srcId="{F26A07E2-7488-471D-9A7E-CD67E4D9A182}" destId="{5CB5D165-FB44-4B00-9EC4-F6C600BE2437}" srcOrd="0" destOrd="0" parTransId="{1451FEB2-6E11-45B5-B96D-C4E49B79B383}" sibTransId="{0B412D26-B5A6-4314-BBAE-B7F3B1E05445}"/>
    <dgm:cxn modelId="{7D31A034-F9B1-4034-B1D4-5C71E417E05F}" srcId="{C086BE07-8E05-43D5-B489-77EA7E118D7A}" destId="{87DD733C-F06E-49C8-90F9-D567D3701CB7}" srcOrd="1" destOrd="0" parTransId="{B03982F9-124E-4D18-9D83-ABC0906DD79C}" sibTransId="{56EC3645-A846-4BF7-BBFA-EEDBE9D3F3DB}"/>
    <dgm:cxn modelId="{E992DE5E-7042-4C90-A732-927D97BE546F}" type="presOf" srcId="{5CB5D165-FB44-4B00-9EC4-F6C600BE2437}" destId="{701D0D3A-3F44-4830-B776-E8BA8E743BE1}" srcOrd="0" destOrd="0" presId="urn:microsoft.com/office/officeart/2016/7/layout/RepeatingBendingProcessNew"/>
    <dgm:cxn modelId="{330E1EF5-42B3-4117-B820-F3F8EFB347E8}" srcId="{F26A07E2-7488-471D-9A7E-CD67E4D9A182}" destId="{5135A35F-4B25-4518-BC2A-7EA0DF7EB561}" srcOrd="2" destOrd="0" parTransId="{2BA8FDC8-8C5F-40D7-AD8B-9B256F89920B}" sibTransId="{28625006-A1C0-426E-8AE9-DD6B7767AB20}"/>
    <dgm:cxn modelId="{5BDF494E-9FA5-4AFC-A3D7-9E28F9140AD9}" type="presOf" srcId="{B57752FC-241E-451C-9556-51DCDE8A5A28}" destId="{8FFEEB82-C3FB-4C63-9E0F-661498271E38}" srcOrd="0" destOrd="0" presId="urn:microsoft.com/office/officeart/2016/7/layout/RepeatingBendingProcessNew"/>
    <dgm:cxn modelId="{30CDF4EE-F051-4EE0-9664-7E42B4C1CA17}" type="presOf" srcId="{6BC06AD7-3B12-4DF7-A1AA-84C57E6A17DD}" destId="{5B5C053C-4E0D-4FBD-ADDB-A469CF7AB754}" srcOrd="0" destOrd="1" presId="urn:microsoft.com/office/officeart/2016/7/layout/RepeatingBendingProcessNew"/>
    <dgm:cxn modelId="{D40C3DEE-3B2F-4EBF-9220-A3FE96A7153F}" type="presOf" srcId="{736F4612-209E-4B6F-A4B7-83A62E78DF56}" destId="{4C6D2E22-950D-467C-AD61-1D65F967363E}" srcOrd="0" destOrd="1" presId="urn:microsoft.com/office/officeart/2016/7/layout/RepeatingBendingProcessNew"/>
    <dgm:cxn modelId="{94095A3B-FE62-4B02-AE0C-CB3EE75B692E}" type="presOf" srcId="{87DD733C-F06E-49C8-90F9-D567D3701CB7}" destId="{4C6D2E22-950D-467C-AD61-1D65F967363E}" srcOrd="0" destOrd="2" presId="urn:microsoft.com/office/officeart/2016/7/layout/RepeatingBendingProcessNew"/>
    <dgm:cxn modelId="{10611EFB-85CE-4EE3-9018-E00610A45C93}" type="presOf" srcId="{B57752FC-241E-451C-9556-51DCDE8A5A28}" destId="{1041B97D-A33E-4791-90D0-E011E5FB8AD9}" srcOrd="1" destOrd="0" presId="urn:microsoft.com/office/officeart/2016/7/layout/RepeatingBendingProcessNew"/>
    <dgm:cxn modelId="{FF11D894-53CF-4778-8F4A-94D0840ED2CC}" type="presOf" srcId="{0B412D26-B5A6-4314-BBAE-B7F3B1E05445}" destId="{39828636-8C28-4FEF-942F-389A4AE11BC6}" srcOrd="0" destOrd="0" presId="urn:microsoft.com/office/officeart/2016/7/layout/RepeatingBendingProcessNew"/>
    <dgm:cxn modelId="{521FE646-DAF2-47AE-B5A5-8EA07FABEE3D}" type="presOf" srcId="{F26A07E2-7488-471D-9A7E-CD67E4D9A182}" destId="{9E90C2FE-5750-4CB3-AB7C-23689BCB5CC9}" srcOrd="0" destOrd="0" presId="urn:microsoft.com/office/officeart/2016/7/layout/RepeatingBendingProcessNew"/>
    <dgm:cxn modelId="{BCFC9686-39F8-401E-930C-9E6425647DB9}" type="presOf" srcId="{6D213966-61D5-4E0D-85C0-C10ABC7FDC07}" destId="{707AA651-79A0-417C-9BC9-6A45EC3A1A9A}" srcOrd="0" destOrd="1" presId="urn:microsoft.com/office/officeart/2016/7/layout/RepeatingBendingProcessNew"/>
    <dgm:cxn modelId="{5066B009-B166-4A3C-95BC-A1E1A4B50298}" type="presOf" srcId="{0B412D26-B5A6-4314-BBAE-B7F3B1E05445}" destId="{7FB91BEE-3B1A-40A4-AE24-5DC11193B0CC}" srcOrd="1" destOrd="0" presId="urn:microsoft.com/office/officeart/2016/7/layout/RepeatingBendingProcessNew"/>
    <dgm:cxn modelId="{472FD0B3-C867-437F-B88B-23DC304FA1D0}" type="presOf" srcId="{7DD6F8EF-A510-4251-89A9-27CD77622C67}" destId="{707AA651-79A0-417C-9BC9-6A45EC3A1A9A}" srcOrd="0" destOrd="2" presId="urn:microsoft.com/office/officeart/2016/7/layout/RepeatingBendingProcessNew"/>
    <dgm:cxn modelId="{7A426EE7-CE12-49E2-9802-E67F6776FEB4}" type="presOf" srcId="{5135A35F-4B25-4518-BC2A-7EA0DF7EB561}" destId="{707AA651-79A0-417C-9BC9-6A45EC3A1A9A}" srcOrd="0" destOrd="0" presId="urn:microsoft.com/office/officeart/2016/7/layout/RepeatingBendingProcessNew"/>
    <dgm:cxn modelId="{F17CAF07-EA1A-4092-904F-B3A72333C663}" srcId="{F26A07E2-7488-471D-9A7E-CD67E4D9A182}" destId="{FC123843-B92B-45FA-B07E-BFCD6B7F62CE}" srcOrd="1" destOrd="0" parTransId="{77B40EFE-CA2D-43A1-AA71-F0F9335FA10C}" sibTransId="{B57752FC-241E-451C-9556-51DCDE8A5A28}"/>
    <dgm:cxn modelId="{9923A648-5138-4F62-9524-13C9D08A7888}" srcId="{FC123843-B92B-45FA-B07E-BFCD6B7F62CE}" destId="{6BC06AD7-3B12-4DF7-A1AA-84C57E6A17DD}" srcOrd="0" destOrd="0" parTransId="{8F26BA62-A5E5-4D4C-9FFF-4708A20CF6ED}" sibTransId="{A402B16B-7C88-4465-8863-01BD2595B40C}"/>
    <dgm:cxn modelId="{A4E0D86A-58ED-4EBE-9485-96501BF60569}" srcId="{C086BE07-8E05-43D5-B489-77EA7E118D7A}" destId="{736F4612-209E-4B6F-A4B7-83A62E78DF56}" srcOrd="0" destOrd="0" parTransId="{3ED28FBF-3FC5-488E-A421-26F8535472BC}" sibTransId="{26B1794A-5A20-4E53-A1F4-2E421538D1AA}"/>
    <dgm:cxn modelId="{BCFEA9AE-F37C-42A1-B6F9-F8F583D404D7}" type="presOf" srcId="{C086BE07-8E05-43D5-B489-77EA7E118D7A}" destId="{4C6D2E22-950D-467C-AD61-1D65F967363E}" srcOrd="0" destOrd="0" presId="urn:microsoft.com/office/officeart/2016/7/layout/RepeatingBendingProcessNew"/>
    <dgm:cxn modelId="{AA7FAB9B-CE11-4617-948E-970760B1A1BA}" srcId="{F26A07E2-7488-471D-9A7E-CD67E4D9A182}" destId="{C086BE07-8E05-43D5-B489-77EA7E118D7A}" srcOrd="3" destOrd="0" parTransId="{F3B8B22F-AE05-42C6-B9A5-2F601B92B3C3}" sibTransId="{893FF628-5A07-479F-9EEA-DD1D7E749D6E}"/>
    <dgm:cxn modelId="{7E951160-111E-4A3B-9233-C56FC3A2024F}" type="presOf" srcId="{28625006-A1C0-426E-8AE9-DD6B7767AB20}" destId="{FE747754-84E7-4041-9FC5-18449C0C0DB0}" srcOrd="0" destOrd="0" presId="urn:microsoft.com/office/officeart/2016/7/layout/RepeatingBendingProcessNew"/>
    <dgm:cxn modelId="{80620652-43CD-434E-9919-6198F3668118}" type="presOf" srcId="{FC123843-B92B-45FA-B07E-BFCD6B7F62CE}" destId="{5B5C053C-4E0D-4FBD-ADDB-A469CF7AB754}" srcOrd="0" destOrd="0" presId="urn:microsoft.com/office/officeart/2016/7/layout/RepeatingBendingProcessNew"/>
    <dgm:cxn modelId="{D49B0D43-9D47-437D-9230-653B8CEE4288}" srcId="{5135A35F-4B25-4518-BC2A-7EA0DF7EB561}" destId="{6D213966-61D5-4E0D-85C0-C10ABC7FDC07}" srcOrd="0" destOrd="0" parTransId="{25B3398C-2750-478D-9A10-FEBF96B81902}" sibTransId="{5CBAC504-4A2B-41B8-B22F-DEB31916C382}"/>
    <dgm:cxn modelId="{063CCF86-82A9-4B98-8C12-9092280D43F5}" srcId="{5135A35F-4B25-4518-BC2A-7EA0DF7EB561}" destId="{7DD6F8EF-A510-4251-89A9-27CD77622C67}" srcOrd="1" destOrd="0" parTransId="{85F48CEE-260F-487C-8170-F307EC25130A}" sibTransId="{9EB51017-18C0-4A34-B643-8A59F2BD1473}"/>
    <dgm:cxn modelId="{7BA2ED46-70CE-4FFE-A943-CF01A2BA7156}" type="presParOf" srcId="{9E90C2FE-5750-4CB3-AB7C-23689BCB5CC9}" destId="{701D0D3A-3F44-4830-B776-E8BA8E743BE1}" srcOrd="0" destOrd="0" presId="urn:microsoft.com/office/officeart/2016/7/layout/RepeatingBendingProcessNew"/>
    <dgm:cxn modelId="{60386E30-8ACD-49D5-A02C-4A3FDDC154C5}" type="presParOf" srcId="{9E90C2FE-5750-4CB3-AB7C-23689BCB5CC9}" destId="{39828636-8C28-4FEF-942F-389A4AE11BC6}" srcOrd="1" destOrd="0" presId="urn:microsoft.com/office/officeart/2016/7/layout/RepeatingBendingProcessNew"/>
    <dgm:cxn modelId="{5626B124-A121-4FFC-9CAD-55C30516D9DB}" type="presParOf" srcId="{39828636-8C28-4FEF-942F-389A4AE11BC6}" destId="{7FB91BEE-3B1A-40A4-AE24-5DC11193B0CC}" srcOrd="0" destOrd="0" presId="urn:microsoft.com/office/officeart/2016/7/layout/RepeatingBendingProcessNew"/>
    <dgm:cxn modelId="{89F7B749-FAAB-4FD9-A52F-3B10534B817E}" type="presParOf" srcId="{9E90C2FE-5750-4CB3-AB7C-23689BCB5CC9}" destId="{5B5C053C-4E0D-4FBD-ADDB-A469CF7AB754}" srcOrd="2" destOrd="0" presId="urn:microsoft.com/office/officeart/2016/7/layout/RepeatingBendingProcessNew"/>
    <dgm:cxn modelId="{17703918-C47D-4968-A568-F091E97AA84E}" type="presParOf" srcId="{9E90C2FE-5750-4CB3-AB7C-23689BCB5CC9}" destId="{8FFEEB82-C3FB-4C63-9E0F-661498271E38}" srcOrd="3" destOrd="0" presId="urn:microsoft.com/office/officeart/2016/7/layout/RepeatingBendingProcessNew"/>
    <dgm:cxn modelId="{6FFC14A4-D67D-4CFF-A377-A08E18F7F9B8}" type="presParOf" srcId="{8FFEEB82-C3FB-4C63-9E0F-661498271E38}" destId="{1041B97D-A33E-4791-90D0-E011E5FB8AD9}" srcOrd="0" destOrd="0" presId="urn:microsoft.com/office/officeart/2016/7/layout/RepeatingBendingProcessNew"/>
    <dgm:cxn modelId="{3036767B-1A8C-427A-BE0F-C30FDDE229A7}" type="presParOf" srcId="{9E90C2FE-5750-4CB3-AB7C-23689BCB5CC9}" destId="{707AA651-79A0-417C-9BC9-6A45EC3A1A9A}" srcOrd="4" destOrd="0" presId="urn:microsoft.com/office/officeart/2016/7/layout/RepeatingBendingProcessNew"/>
    <dgm:cxn modelId="{9FC163BC-2E45-4D50-BBD4-B3C791BA849D}" type="presParOf" srcId="{9E90C2FE-5750-4CB3-AB7C-23689BCB5CC9}" destId="{FE747754-84E7-4041-9FC5-18449C0C0DB0}" srcOrd="5" destOrd="0" presId="urn:microsoft.com/office/officeart/2016/7/layout/RepeatingBendingProcessNew"/>
    <dgm:cxn modelId="{B206060A-5923-472A-A2D7-8BC3FA3E5A17}" type="presParOf" srcId="{FE747754-84E7-4041-9FC5-18449C0C0DB0}" destId="{D51AF7FC-A72E-44DD-ACDE-AC012A2ABF4A}" srcOrd="0" destOrd="0" presId="urn:microsoft.com/office/officeart/2016/7/layout/RepeatingBendingProcessNew"/>
    <dgm:cxn modelId="{AC32657D-7A6B-428A-8372-51FDEE2BE67D}" type="presParOf" srcId="{9E90C2FE-5750-4CB3-AB7C-23689BCB5CC9}" destId="{4C6D2E22-950D-467C-AD61-1D65F967363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5115446-911D-4A24-B4C0-CE1881211DD1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DFAE8682-5D29-44F4-8C5E-318B3948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- 211 is in its infancy here in Canada, it could be another decade before 211 is as top of mind as 911</a:t>
            </a:r>
          </a:p>
          <a:p>
            <a:pPr marL="173415" indent="-173415">
              <a:buFontTx/>
              <a:buChar char="-"/>
            </a:pPr>
            <a:r>
              <a:rPr lang="en-US" dirty="0"/>
              <a:t>In 2001 a CRTC ruling approved the dialing code 211 in Canada</a:t>
            </a:r>
          </a:p>
          <a:p>
            <a:pPr marL="173415" indent="-173415">
              <a:buFontTx/>
              <a:buChar char="-"/>
            </a:pPr>
            <a:r>
              <a:rPr lang="en-US" dirty="0"/>
              <a:t>The ruling supported there was a compelling need for 211 to service the broad public interest efficiently and effectively and reduce confusion for the public in finding the right services/contact particularly in urgent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5C069-31ED-4CB4-9804-2D6245F1DC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5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bucket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2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2E9C-7327-4087-9A83-EFAE42C963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2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determine a need to be unmet when we cannot find a suitable community referral to give the caller. This can happen for a number of reasons, including:</a:t>
            </a:r>
          </a:p>
          <a:p>
            <a:pPr lvl="0"/>
            <a:r>
              <a:rPr lang="en-US" dirty="0"/>
              <a:t>No service/program exists in the region of the inquirer</a:t>
            </a:r>
          </a:p>
          <a:p>
            <a:pPr lvl="0"/>
            <a:r>
              <a:rPr lang="en-US" dirty="0"/>
              <a:t>Inquirer is ineligible for service/program</a:t>
            </a:r>
          </a:p>
          <a:p>
            <a:pPr lvl="0"/>
            <a:r>
              <a:rPr lang="en-US" dirty="0"/>
              <a:t>Service or program is full or has waiting list</a:t>
            </a:r>
          </a:p>
          <a:p>
            <a:pPr lvl="0"/>
            <a:r>
              <a:rPr lang="en-US" dirty="0"/>
              <a:t>Hours of the agency do not meet the needs of the inquirer</a:t>
            </a:r>
          </a:p>
          <a:p>
            <a:pPr lvl="0"/>
            <a:r>
              <a:rPr lang="en-US" dirty="0"/>
              <a:t>Agency or program resources are depleted</a:t>
            </a:r>
          </a:p>
          <a:p>
            <a:pPr lvl="0"/>
            <a:r>
              <a:rPr lang="en-US" dirty="0"/>
              <a:t>Inquirer unable to reach the agency/program</a:t>
            </a:r>
          </a:p>
          <a:p>
            <a:pPr lvl="0"/>
            <a:r>
              <a:rPr lang="en-US" dirty="0"/>
              <a:t>Inquirer cannot afford the service</a:t>
            </a:r>
          </a:p>
          <a:p>
            <a:pPr lvl="0"/>
            <a:r>
              <a:rPr lang="en-US" dirty="0"/>
              <a:t>Inquirer has no transportation</a:t>
            </a:r>
          </a:p>
          <a:p>
            <a:pPr lvl="0"/>
            <a:r>
              <a:rPr lang="en-US" dirty="0"/>
              <a:t>Language barrier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D12FD-F8CA-4EB8-9C76-5E8241C48D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0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65163"/>
            <a:ext cx="4445000" cy="3333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its important we understand the ruling, use it to partner with a future 811 service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US - NSPL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BBE84-B601-4976-8AC5-3318ED925E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20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summary of our value proposition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3817">
              <a:defRPr/>
            </a:pPr>
            <a:fld id="{1724AA69-40EC-4AA0-BD01-249310603C3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3817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61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Tx/>
              <a:buChar char="-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22629-AB48-4EEA-BED3-51A6928ECB9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850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Tx/>
              <a:buChar char="-"/>
            </a:pPr>
            <a:r>
              <a:rPr lang="en-US" dirty="0"/>
              <a:t>We have deep and expansive partnership across many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2E9C-7327-4087-9A83-EFAE42C963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60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en-US" dirty="0"/>
              <a:t>We have deep and expansive partnership across many sectors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2E9C-7327-4087-9A83-EFAE42C963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1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4F19-BFFE-4CED-B1E4-4C0CF6F16D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1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5063"/>
            <a:ext cx="4087813" cy="306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partnership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4AA69-40EC-4AA0-BD01-249310603C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5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>
              <a:defRPr/>
            </a:pPr>
            <a:r>
              <a:rPr lang="en-US" dirty="0"/>
              <a:t>A partnership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0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211 reduces unnecessary repeat call to 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roles in homelessness services in Simcoe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4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you should know about 211s service delivery in Ontario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8682-5D29-44F4-8C5E-318B3948DD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15" indent="-173415">
              <a:buFontTx/>
              <a:buChar char="-"/>
            </a:pPr>
            <a:r>
              <a:rPr lang="en-US" dirty="0"/>
              <a:t>There is value in ensuring your residents know about 211, which can reduce inappropriate calls to 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0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15" indent="-173415">
              <a:buFontTx/>
              <a:buChar char="-"/>
            </a:pPr>
            <a:r>
              <a:rPr lang="en-US" baseline="0" dirty="0"/>
              <a:t>Expansion in Canada</a:t>
            </a:r>
          </a:p>
          <a:p>
            <a:pPr marL="173415" indent="-173415">
              <a:buFontTx/>
              <a:buChar char="-"/>
            </a:pPr>
            <a:r>
              <a:rPr lang="en-US" baseline="0" dirty="0"/>
              <a:t>Expansion in the US directly related to disasters</a:t>
            </a:r>
          </a:p>
          <a:p>
            <a:r>
              <a:rPr lang="en-US" baseline="0" dirty="0"/>
              <a:t>- AIRS – Standards, Accreditation, Certification,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5D90-9308-44A6-9700-17F516D6BE1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100" dirty="0"/>
              <a:t>Each province and state has a different structure</a:t>
            </a:r>
          </a:p>
          <a:p>
            <a:pPr>
              <a:buFont typeface="Arial" pitchFamily="34" charset="0"/>
              <a:buNone/>
            </a:pPr>
            <a:endParaRPr lang="en-US" sz="1100" dirty="0"/>
          </a:p>
          <a:p>
            <a:pPr>
              <a:buFont typeface="Arial" pitchFamily="34" charset="0"/>
              <a:buChar char="•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4D563-A72E-41E9-B07F-E2C2A816B9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8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15" indent="-173415">
              <a:buFontTx/>
              <a:buChar char="-"/>
            </a:pPr>
            <a:r>
              <a:rPr lang="en-US" dirty="0"/>
              <a:t>Our work is enabled with a technical infrastructure</a:t>
            </a:r>
          </a:p>
          <a:p>
            <a:pPr marL="173415" indent="-173415">
              <a:buFontTx/>
              <a:buChar char="-"/>
            </a:pPr>
            <a:r>
              <a:rPr lang="en-US" dirty="0"/>
              <a:t>Ontario’s infrastructure is designed to support a future national system</a:t>
            </a:r>
          </a:p>
          <a:p>
            <a:pPr marL="173415" indent="-173415">
              <a:buFontTx/>
              <a:buChar char="-"/>
            </a:pPr>
            <a:r>
              <a:rPr lang="en-US" dirty="0"/>
              <a:t>Open data, a single data repository accessible over the Internet </a:t>
            </a:r>
          </a:p>
          <a:p>
            <a:pPr marL="173415" indent="-173415">
              <a:buFontTx/>
              <a:buChar char="-"/>
            </a:pPr>
            <a:r>
              <a:rPr lang="en-US" dirty="0"/>
              <a:t>Integrated phone service, cloud-based platform enable on-boarding of multiple phone lines, load balancing &amp; skills based routing</a:t>
            </a:r>
          </a:p>
          <a:p>
            <a:pPr marL="173415" indent="-173415">
              <a:buFontTx/>
              <a:buChar char="-"/>
            </a:pPr>
            <a:r>
              <a:rPr lang="en-US" dirty="0"/>
              <a:t>Knowledge mobilization, content management &amp; BI system with access to data, analysis &amp; reporting</a:t>
            </a:r>
          </a:p>
          <a:p>
            <a:pPr marL="173415" indent="-173415">
              <a:buFontTx/>
              <a:buChar char="-"/>
            </a:pPr>
            <a:r>
              <a:rPr lang="en-US" dirty="0"/>
              <a:t>211 Online, web platform with access to customized searches, online directories, and unique data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2E9C-7327-4087-9A83-EFAE42C963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Tx/>
              <a:buChar char="-"/>
            </a:pPr>
            <a:r>
              <a:rPr lang="en-US" dirty="0"/>
              <a:t>It is simplest to think of 211 as having three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2F67-5C88-41C1-97BF-42CA194197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8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bucket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1B0A-7350-47B1-AF76-4A5D2B573B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81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5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81D6-CF48-410E-BB53-0D1B9989217E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8AA8-8BE1-4F31-B3D1-0EA4FEE6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simcoe.ca/public/" TargetMode="External"/><Relationship Id="rId13" Type="http://schemas.openxmlformats.org/officeDocument/2006/relationships/hyperlink" Target="https://mentalhealthandaddictions.cioc.ca/" TargetMode="External"/><Relationship Id="rId18" Type="http://schemas.openxmlformats.org/officeDocument/2006/relationships/image" Target="../media/image54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0.jpg"/><Relationship Id="rId17" Type="http://schemas.openxmlformats.org/officeDocument/2006/relationships/hyperlink" Target="https://centraleastontario.cioc.ca/?UseCICVw=333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jpg"/><Relationship Id="rId15" Type="http://schemas.openxmlformats.org/officeDocument/2006/relationships/image" Target="../media/image52.png"/><Relationship Id="rId10" Type="http://schemas.openxmlformats.org/officeDocument/2006/relationships/image" Target="../media/image48.jpeg"/><Relationship Id="rId19" Type="http://schemas.openxmlformats.org/officeDocument/2006/relationships/image" Target="../media/image55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hand holding a knife&#10;&#10;Description automatically generated">
            <a:extLst>
              <a:ext uri="{FF2B5EF4-FFF2-40B4-BE49-F238E27FC236}">
                <a16:creationId xmlns:a16="http://schemas.microsoft.com/office/drawing/2014/main" xmlns="" id="{D031A1D3-19D9-4C4E-9266-4A3A0F75A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74C62B-2A86-4BBC-A66E-A3E0253C3DDC}"/>
              </a:ext>
            </a:extLst>
          </p:cNvPr>
          <p:cNvSpPr txBox="1"/>
          <p:nvPr/>
        </p:nvSpPr>
        <p:spPr>
          <a:xfrm>
            <a:off x="499730" y="414669"/>
            <a:ext cx="8325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HELP STARTS HERE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211 is a nationwide service connecting people to help every year.  Simply call 211.  </a:t>
            </a:r>
          </a:p>
        </p:txBody>
      </p:sp>
    </p:spTree>
    <p:extLst>
      <p:ext uri="{BB962C8B-B14F-4D97-AF65-F5344CB8AC3E}">
        <p14:creationId xmlns:p14="http://schemas.microsoft.com/office/powerpoint/2010/main" val="32371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http://www.iconsdb.com/icons/download/royal-blue/arrow-54-51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8060" r="8442" b="18953"/>
          <a:stretch/>
        </p:blipFill>
        <p:spPr bwMode="auto">
          <a:xfrm flipV="1">
            <a:off x="328198" y="1263565"/>
            <a:ext cx="4701881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658433" y="2427023"/>
            <a:ext cx="547688" cy="5056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0492" y="3301514"/>
            <a:ext cx="547688" cy="5056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155575" y="2590798"/>
            <a:ext cx="1277937" cy="838201"/>
          </a:xfrm>
          <a:prstGeom prst="wedgeRectCallout">
            <a:avLst>
              <a:gd name="adj1" fmla="val 64375"/>
              <a:gd name="adj2" fmla="val 71041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Information Provision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627675" y="1072178"/>
            <a:ext cx="1088341" cy="838201"/>
          </a:xfrm>
          <a:prstGeom prst="wedgeRectCallout">
            <a:avLst>
              <a:gd name="adj1" fmla="val -21363"/>
              <a:gd name="adj2" fmla="val 14084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Advocacy</a:t>
            </a:r>
          </a:p>
        </p:txBody>
      </p:sp>
      <p:sp>
        <p:nvSpPr>
          <p:cNvPr id="7" name="Oval 6"/>
          <p:cNvSpPr/>
          <p:nvPr/>
        </p:nvSpPr>
        <p:spPr>
          <a:xfrm>
            <a:off x="1814039" y="4355904"/>
            <a:ext cx="3763665" cy="1201745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Referrals; Follow protocols tailored to local agencies &amp; crisis lines (e.g. intake, warm transfer); Conduct follow-up with callers, care coordinators, navigators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800" y="3916389"/>
            <a:ext cx="457200" cy="5032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13097" y="2917809"/>
            <a:ext cx="607922" cy="1323849"/>
            <a:chOff x="2144629" y="2980873"/>
            <a:chExt cx="607922" cy="1323849"/>
          </a:xfrm>
        </p:grpSpPr>
        <p:sp>
          <p:nvSpPr>
            <p:cNvPr id="10" name="Oval 9"/>
            <p:cNvSpPr/>
            <p:nvPr/>
          </p:nvSpPr>
          <p:spPr>
            <a:xfrm>
              <a:off x="2144629" y="2980873"/>
              <a:ext cx="547688" cy="5056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456782" y="3513865"/>
              <a:ext cx="295769" cy="79085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3898807" y="2917809"/>
            <a:ext cx="1" cy="122866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35022" y="1520376"/>
            <a:ext cx="1485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Resolve problem, ensure caller understands next step(s)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3250" y="1249917"/>
            <a:ext cx="1407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Divert unneeded calls to (multiple) service agencies</a:t>
            </a:r>
          </a:p>
        </p:txBody>
      </p:sp>
      <p:sp>
        <p:nvSpPr>
          <p:cNvPr id="39" name="Left Arrow 38"/>
          <p:cNvSpPr/>
          <p:nvPr/>
        </p:nvSpPr>
        <p:spPr>
          <a:xfrm>
            <a:off x="2463822" y="5557650"/>
            <a:ext cx="6034196" cy="978912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Follow-up Program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328198" y="3713"/>
            <a:ext cx="9120602" cy="792161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0000"/>
                </a:solidFill>
                <a:latin typeface="+mn-lt"/>
              </a:rPr>
              <a:t>Information &amp; Referral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6650" y="984817"/>
            <a:ext cx="1509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Unmet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Needs, mental health needs, at-risk callers offered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follow up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815616" y="3276600"/>
            <a:ext cx="762838" cy="2303064"/>
            <a:chOff x="7815616" y="3335736"/>
            <a:chExt cx="762838" cy="2303064"/>
          </a:xfrm>
          <a:solidFill>
            <a:schemeClr val="accent5">
              <a:lumMod val="75000"/>
            </a:schemeClr>
          </a:solidFill>
        </p:grpSpPr>
        <p:sp>
          <p:nvSpPr>
            <p:cNvPr id="36" name="Striped Right Arrow 35"/>
            <p:cNvSpPr/>
            <p:nvPr/>
          </p:nvSpPr>
          <p:spPr>
            <a:xfrm rot="5400000">
              <a:off x="7939985" y="5002603"/>
              <a:ext cx="533400" cy="738994"/>
            </a:xfrm>
            <a:prstGeom prst="stripedRightArrow">
              <a:avLst>
                <a:gd name="adj1" fmla="val 50000"/>
                <a:gd name="adj2" fmla="val 406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riped Right Arrow 37"/>
            <p:cNvSpPr/>
            <p:nvPr/>
          </p:nvSpPr>
          <p:spPr>
            <a:xfrm rot="5400000">
              <a:off x="7918413" y="3778843"/>
              <a:ext cx="533400" cy="738994"/>
            </a:xfrm>
            <a:prstGeom prst="stripedRightArrow">
              <a:avLst>
                <a:gd name="adj1" fmla="val 50000"/>
                <a:gd name="adj2" fmla="val 406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triped Right Arrow 40"/>
            <p:cNvSpPr/>
            <p:nvPr/>
          </p:nvSpPr>
          <p:spPr>
            <a:xfrm rot="5400000">
              <a:off x="7942257" y="3232939"/>
              <a:ext cx="533400" cy="738994"/>
            </a:xfrm>
            <a:prstGeom prst="stripedRightArrow">
              <a:avLst>
                <a:gd name="adj1" fmla="val 50000"/>
                <a:gd name="adj2" fmla="val 406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riped Right Arrow 41"/>
            <p:cNvSpPr/>
            <p:nvPr/>
          </p:nvSpPr>
          <p:spPr>
            <a:xfrm rot="5400000">
              <a:off x="7928609" y="4379355"/>
              <a:ext cx="533400" cy="738994"/>
            </a:xfrm>
            <a:prstGeom prst="stripedRightArrow">
              <a:avLst>
                <a:gd name="adj1" fmla="val 50000"/>
                <a:gd name="adj2" fmla="val 406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20263963">
            <a:off x="5554173" y="3374333"/>
            <a:ext cx="1532427" cy="1528012"/>
            <a:chOff x="5554173" y="3653588"/>
            <a:chExt cx="1532427" cy="1528012"/>
          </a:xfrm>
        </p:grpSpPr>
        <p:pic>
          <p:nvPicPr>
            <p:cNvPr id="17" name="Picture 4" descr="https://capalabasc.eq.edu.au/SiteCollectionImages/News/survey-ic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4598">
              <a:off x="5554173" y="3653588"/>
              <a:ext cx="1532427" cy="152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130186" y="3953536"/>
              <a:ext cx="55972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Service</a:t>
              </a:r>
            </a:p>
            <a:p>
              <a:r>
                <a:rPr lang="en-US" sz="900" dirty="0"/>
                <a:t>Quality</a:t>
              </a:r>
            </a:p>
            <a:p>
              <a:r>
                <a:rPr lang="en-US" sz="900" dirty="0"/>
                <a:t>Surveys</a:t>
              </a:r>
            </a:p>
          </p:txBody>
        </p:sp>
      </p:grpSp>
      <p:sp>
        <p:nvSpPr>
          <p:cNvPr id="20" name="Left Brace 19"/>
          <p:cNvSpPr/>
          <p:nvPr/>
        </p:nvSpPr>
        <p:spPr>
          <a:xfrm rot="16200000">
            <a:off x="6697463" y="1217829"/>
            <a:ext cx="448453" cy="3860079"/>
          </a:xfrm>
          <a:prstGeom prst="leftBrace">
            <a:avLst>
              <a:gd name="adj1" fmla="val 8333"/>
              <a:gd name="adj2" fmla="val 33749"/>
            </a:avLst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8198" y="6504801"/>
            <a:ext cx="3862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24/7 – Live Answer – Multilingual – Online Chat - TTY </a:t>
            </a:r>
          </a:p>
        </p:txBody>
      </p:sp>
      <p:sp>
        <p:nvSpPr>
          <p:cNvPr id="46" name="Oval 45"/>
          <p:cNvSpPr/>
          <p:nvPr/>
        </p:nvSpPr>
        <p:spPr>
          <a:xfrm>
            <a:off x="2872184" y="2587339"/>
            <a:ext cx="547688" cy="5056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184337" y="3120331"/>
            <a:ext cx="117767" cy="104766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ular Callout 42"/>
          <p:cNvSpPr/>
          <p:nvPr/>
        </p:nvSpPr>
        <p:spPr>
          <a:xfrm>
            <a:off x="2157239" y="1222647"/>
            <a:ext cx="1326420" cy="838201"/>
          </a:xfrm>
          <a:prstGeom prst="wedgeRectCallout">
            <a:avLst>
              <a:gd name="adj1" fmla="val 25000"/>
              <a:gd name="adj2" fmla="val 14433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Information &amp; Assistance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838199" y="1588822"/>
            <a:ext cx="1190625" cy="838201"/>
          </a:xfrm>
          <a:prstGeom prst="wedgeRectCallout">
            <a:avLst>
              <a:gd name="adj1" fmla="val 80915"/>
              <a:gd name="adj2" fmla="val 14241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Needs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Assessment</a:t>
            </a:r>
          </a:p>
        </p:txBody>
      </p:sp>
      <p:pic>
        <p:nvPicPr>
          <p:cNvPr id="1026" name="Picture 2" descr="http://microsoftsecurityhelp.com/wp-content/uploads/2013/07/Microsoft-help-for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5046264"/>
            <a:ext cx="2274435" cy="14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5496" y="4114455"/>
            <a:ext cx="1512168" cy="943347"/>
          </a:xfrm>
          <a:prstGeom prst="wedgeEllipseCallout">
            <a:avLst>
              <a:gd name="adj1" fmla="val 13890"/>
              <a:gd name="adj2" fmla="val 70032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Hello, Bonjour. How can I help you today?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276664" y="984817"/>
            <a:ext cx="0" cy="201288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20904" y="1014385"/>
            <a:ext cx="0" cy="201288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1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613516-4640-474D-9D39-E6400297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626171"/>
            <a:ext cx="8229600" cy="42186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3500" dirty="0"/>
              <a:t>Data Curators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Manage a province-wide inventory of community, social, health and government services, including details about the services provided and the conditions under which they are available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Contact all listed organizations and programs at least annually to update their information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Continually monitor news and social media for changes and additions to services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Create and maintain custom data sets to meet local needs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Use technology tools to share community resource data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900" dirty="0"/>
              <a:t>Use custom software to create online directories on local topics or service needs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/>
              <a:t>* Re-certification is required every two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6D323-89CC-4210-BD96-62EA1901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20681"/>
          <a:stretch/>
        </p:blipFill>
        <p:spPr>
          <a:xfrm>
            <a:off x="536712" y="335453"/>
            <a:ext cx="586128" cy="638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D55123-1CC3-493B-9E35-98147FE67933}"/>
              </a:ext>
            </a:extLst>
          </p:cNvPr>
          <p:cNvSpPr txBox="1"/>
          <p:nvPr/>
        </p:nvSpPr>
        <p:spPr>
          <a:xfrm>
            <a:off x="361950" y="4844829"/>
            <a:ext cx="8229600" cy="166199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Broader training: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Inclusion/exclusion criteria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Mandatory &amp; recommended data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Taxonomy classification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Content management &amp; indexing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901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C253751-4E76-4609-A45A-9A47E8CAA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45049"/>
              </p:ext>
            </p:extLst>
          </p:nvPr>
        </p:nvGraphicFramePr>
        <p:xfrm>
          <a:off x="616945" y="1718631"/>
          <a:ext cx="7590725" cy="3886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332">
                  <a:extLst>
                    <a:ext uri="{9D8B030D-6E8A-4147-A177-3AD203B41FA5}">
                      <a16:colId xmlns:a16="http://schemas.microsoft.com/office/drawing/2014/main" xmlns="" val="2414250190"/>
                    </a:ext>
                  </a:extLst>
                </a:gridCol>
                <a:gridCol w="1876762">
                  <a:extLst>
                    <a:ext uri="{9D8B030D-6E8A-4147-A177-3AD203B41FA5}">
                      <a16:colId xmlns:a16="http://schemas.microsoft.com/office/drawing/2014/main" xmlns="" val="2684553232"/>
                    </a:ext>
                  </a:extLst>
                </a:gridCol>
                <a:gridCol w="2341568">
                  <a:extLst>
                    <a:ext uri="{9D8B030D-6E8A-4147-A177-3AD203B41FA5}">
                      <a16:colId xmlns:a16="http://schemas.microsoft.com/office/drawing/2014/main" xmlns="" val="2350115439"/>
                    </a:ext>
                  </a:extLst>
                </a:gridCol>
                <a:gridCol w="1685063">
                  <a:extLst>
                    <a:ext uri="{9D8B030D-6E8A-4147-A177-3AD203B41FA5}">
                      <a16:colId xmlns:a16="http://schemas.microsoft.com/office/drawing/2014/main" xmlns="" val="100288293"/>
                    </a:ext>
                  </a:extLst>
                </a:gridCol>
              </a:tblGrid>
              <a:tr h="118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Dufferin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County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Central East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211 Region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Ontario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49651508"/>
                  </a:ext>
                </a:extLst>
              </a:tr>
              <a:tr h="946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Agencies 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30,591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98871933"/>
                  </a:ext>
                </a:extLst>
              </a:tr>
              <a:tr h="852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Sites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45,973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64666159"/>
                  </a:ext>
                </a:extLst>
              </a:tr>
              <a:tr h="899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Programs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60,003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0160966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B8723BC6-8E00-47E5-B2D9-4FDE1ED4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98" y="593680"/>
            <a:ext cx="7886700" cy="815088"/>
          </a:xfrm>
        </p:spPr>
        <p:txBody>
          <a:bodyPr/>
          <a:lstStyle/>
          <a:p>
            <a:r>
              <a:rPr lang="en-US" b="1" dirty="0"/>
              <a:t>Community Resources</a:t>
            </a:r>
          </a:p>
        </p:txBody>
      </p:sp>
    </p:spTree>
    <p:extLst>
      <p:ext uri="{BB962C8B-B14F-4D97-AF65-F5344CB8AC3E}">
        <p14:creationId xmlns:p14="http://schemas.microsoft.com/office/powerpoint/2010/main" val="425624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62B00E-6330-464E-B3A9-ACB4A62EB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6" t="25609" r="21702" b="14892"/>
          <a:stretch/>
        </p:blipFill>
        <p:spPr>
          <a:xfrm>
            <a:off x="441186" y="260647"/>
            <a:ext cx="1661023" cy="1337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E1C326-7190-4C87-945D-72899CFED2B6}"/>
              </a:ext>
            </a:extLst>
          </p:cNvPr>
          <p:cNvSpPr txBox="1"/>
          <p:nvPr/>
        </p:nvSpPr>
        <p:spPr>
          <a:xfrm>
            <a:off x="2540152" y="330317"/>
            <a:ext cx="4089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2018 Online Access to  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Community Resources</a:t>
            </a:r>
            <a:endParaRPr lang="en-C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DEF7E5-C052-466F-8DF6-71FA68E06F16}"/>
              </a:ext>
            </a:extLst>
          </p:cNvPr>
          <p:cNvSpPr txBox="1"/>
          <p:nvPr/>
        </p:nvSpPr>
        <p:spPr>
          <a:xfrm>
            <a:off x="572676" y="5153798"/>
            <a:ext cx="4502427" cy="6001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Note:  A session is a group of user interactions with a website within a given time frame.  Organic traffic comes from search engines.  Direct traffic comes from typing a specific URL.  Referral traffic comes from other URLs.</a:t>
            </a:r>
            <a:endParaRPr lang="en-CA" sz="11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20D3FB9-C153-4616-AD92-212A1E4FF70B}"/>
              </a:ext>
            </a:extLst>
          </p:cNvPr>
          <p:cNvSpPr txBox="1"/>
          <p:nvPr/>
        </p:nvSpPr>
        <p:spPr>
          <a:xfrm>
            <a:off x="5560297" y="4035369"/>
            <a:ext cx="280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Devices: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9DBD21-504F-4A0C-9498-F8F75328C05C}"/>
              </a:ext>
            </a:extLst>
          </p:cNvPr>
          <p:cNvSpPr txBox="1"/>
          <p:nvPr/>
        </p:nvSpPr>
        <p:spPr>
          <a:xfrm>
            <a:off x="414867" y="2083621"/>
            <a:ext cx="5035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Sessions</a:t>
            </a:r>
          </a:p>
          <a:p>
            <a:r>
              <a:rPr lang="en-US" sz="2000" b="1" dirty="0"/>
              <a:t>211CentralEastOntario.ca:  </a:t>
            </a:r>
            <a:r>
              <a:rPr lang="en-US" sz="2800" b="1" dirty="0"/>
              <a:t>1,142,751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(includes all websites, online directories and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Google searches with database listing results)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E7465D2-A092-4FF8-B192-7091E24E1EA9}"/>
              </a:ext>
            </a:extLst>
          </p:cNvPr>
          <p:cNvGrpSpPr/>
          <p:nvPr/>
        </p:nvGrpSpPr>
        <p:grpSpPr>
          <a:xfrm>
            <a:off x="441186" y="3964750"/>
            <a:ext cx="4825999" cy="1126106"/>
            <a:chOff x="1727201" y="2099735"/>
            <a:chExt cx="4825999" cy="11261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2D301A8-0591-4A0C-AA47-60AE47701840}"/>
                </a:ext>
              </a:extLst>
            </p:cNvPr>
            <p:cNvGrpSpPr/>
            <p:nvPr/>
          </p:nvGrpSpPr>
          <p:grpSpPr>
            <a:xfrm>
              <a:off x="1761068" y="2573867"/>
              <a:ext cx="4792132" cy="651974"/>
              <a:chOff x="1761068" y="2573867"/>
              <a:chExt cx="4792132" cy="65197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9CC389C-ED59-47E5-B0D4-2B3D81206B74}"/>
                  </a:ext>
                </a:extLst>
              </p:cNvPr>
              <p:cNvSpPr txBox="1"/>
              <p:nvPr/>
            </p:nvSpPr>
            <p:spPr>
              <a:xfrm>
                <a:off x="1761068" y="2573867"/>
                <a:ext cx="1174044" cy="6463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1,008,153</a:t>
                </a:r>
              </a:p>
              <a:p>
                <a:pPr algn="ctr"/>
                <a:r>
                  <a:rPr lang="en-US" b="1" dirty="0"/>
                  <a:t>Organic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71FFACE-25CD-45FE-8FF3-284EB59A2725}"/>
                  </a:ext>
                </a:extLst>
              </p:cNvPr>
              <p:cNvSpPr txBox="1"/>
              <p:nvPr/>
            </p:nvSpPr>
            <p:spPr>
              <a:xfrm>
                <a:off x="2963334" y="2579510"/>
                <a:ext cx="1174044" cy="6463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85,688</a:t>
                </a:r>
              </a:p>
              <a:p>
                <a:pPr algn="ctr"/>
                <a:r>
                  <a:rPr lang="en-US" b="1" dirty="0"/>
                  <a:t>Direct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644FFE0A-4C2B-46A7-B9EB-935273C715D8}"/>
                  </a:ext>
                </a:extLst>
              </p:cNvPr>
              <p:cNvSpPr txBox="1"/>
              <p:nvPr/>
            </p:nvSpPr>
            <p:spPr>
              <a:xfrm>
                <a:off x="4176889" y="2573867"/>
                <a:ext cx="1174044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46,349</a:t>
                </a:r>
              </a:p>
              <a:p>
                <a:pPr algn="ctr"/>
                <a:r>
                  <a:rPr lang="en-US" b="1" dirty="0"/>
                  <a:t>Referral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A76C9A9-AEE5-4AC0-AF0D-CDD07B08C15C}"/>
                  </a:ext>
                </a:extLst>
              </p:cNvPr>
              <p:cNvSpPr txBox="1"/>
              <p:nvPr/>
            </p:nvSpPr>
            <p:spPr>
              <a:xfrm>
                <a:off x="5379156" y="2579510"/>
                <a:ext cx="1174044" cy="646331"/>
              </a:xfrm>
              <a:prstGeom prst="rect">
                <a:avLst/>
              </a:prstGeom>
              <a:solidFill>
                <a:srgbClr val="F6DAF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2,515</a:t>
                </a:r>
              </a:p>
              <a:p>
                <a:pPr algn="ctr"/>
                <a:r>
                  <a:rPr lang="en-US" b="1" dirty="0"/>
                  <a:t>Other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92BCA8D-AC17-4D1A-87FC-3D3F6AFB1751}"/>
                </a:ext>
              </a:extLst>
            </p:cNvPr>
            <p:cNvSpPr txBox="1"/>
            <p:nvPr/>
          </p:nvSpPr>
          <p:spPr>
            <a:xfrm>
              <a:off x="1727201" y="2099735"/>
              <a:ext cx="3465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Traffic Sources: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9EB5AF1C-BBFD-49B6-9848-863C2962B791}"/>
              </a:ext>
            </a:extLst>
          </p:cNvPr>
          <p:cNvGraphicFramePr/>
          <p:nvPr/>
        </p:nvGraphicFramePr>
        <p:xfrm>
          <a:off x="4885664" y="1254883"/>
          <a:ext cx="3733800" cy="28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E40839-81DE-4B4C-A0D6-A5E3B26AE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33" y="4416864"/>
            <a:ext cx="3261360" cy="175564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3FC2DE7-023A-4862-86BD-A46B917A903B}"/>
              </a:ext>
            </a:extLst>
          </p:cNvPr>
          <p:cNvSpPr/>
          <p:nvPr/>
        </p:nvSpPr>
        <p:spPr>
          <a:xfrm>
            <a:off x="147137" y="4325865"/>
            <a:ext cx="1784813" cy="852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7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A3A3A7-5ECE-4C2B-BF20-4090DC67E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80" t="18518" r="5596" b="18148"/>
          <a:stretch/>
        </p:blipFill>
        <p:spPr>
          <a:xfrm>
            <a:off x="12095" y="1007450"/>
            <a:ext cx="9017389" cy="5317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5C9CDD4-4C08-43AC-8F20-C57CCC31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2" y="267155"/>
            <a:ext cx="7886700" cy="669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Protocol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C969CA-AA74-4927-90F4-ED180E4535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14" t="13704" r="13334" b="21852"/>
          <a:stretch/>
        </p:blipFill>
        <p:spPr>
          <a:xfrm>
            <a:off x="2422071" y="1007449"/>
            <a:ext cx="4299858" cy="5583396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2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613516-4640-474D-9D39-E6400297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94" y="673305"/>
            <a:ext cx="8229600" cy="3919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dirty="0"/>
              <a:t>Data Analytics &amp; Business Intelligence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800" dirty="0"/>
              <a:t>Produce reports with aggregate information about caller demographics, service needs, advocacy and follow up details that demonstrate community needs and trends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800" dirty="0"/>
              <a:t>Produce reports on unmet needs and service gaps which can inform community investments and service planning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800" dirty="0"/>
              <a:t>Use a data repository which enables sharing of community resource listings in multiple formats and custom online directories development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800" dirty="0"/>
              <a:t>Produce reports on multi-channel access (e.g. chat, text, email, call-back service), and performance data (abandoned calls, wait time, talk time)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6D323-89CC-4210-BD96-62EA1901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20681"/>
          <a:stretch/>
        </p:blipFill>
        <p:spPr>
          <a:xfrm>
            <a:off x="536712" y="335453"/>
            <a:ext cx="586128" cy="638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D55123-1CC3-493B-9E35-98147FE67933}"/>
              </a:ext>
            </a:extLst>
          </p:cNvPr>
          <p:cNvSpPr txBox="1"/>
          <p:nvPr/>
        </p:nvSpPr>
        <p:spPr>
          <a:xfrm>
            <a:off x="425301" y="4564471"/>
            <a:ext cx="8229600" cy="175432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Data reporting: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 mapping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needs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29045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E4A09A6-8522-4A28-AA08-B2B5235892AC}"/>
              </a:ext>
            </a:extLst>
          </p:cNvPr>
          <p:cNvGrpSpPr/>
          <p:nvPr/>
        </p:nvGrpSpPr>
        <p:grpSpPr>
          <a:xfrm>
            <a:off x="304875" y="531628"/>
            <a:ext cx="4466658" cy="1411678"/>
            <a:chOff x="359734" y="154134"/>
            <a:chExt cx="4466658" cy="1058952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xmlns="" id="{EA11C6EC-B692-4785-840C-AC5E229E2D77}"/>
                </a:ext>
              </a:extLst>
            </p:cNvPr>
            <p:cNvSpPr/>
            <p:nvPr/>
          </p:nvSpPr>
          <p:spPr>
            <a:xfrm>
              <a:off x="359734" y="154134"/>
              <a:ext cx="4466658" cy="953429"/>
            </a:xfrm>
            <a:prstGeom prst="homePlat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0686EA9-378A-4007-9DB0-5CF266F5A847}"/>
                </a:ext>
              </a:extLst>
            </p:cNvPr>
            <p:cNvSpPr txBox="1"/>
            <p:nvPr/>
          </p:nvSpPr>
          <p:spPr>
            <a:xfrm>
              <a:off x="1575396" y="820599"/>
              <a:ext cx="2359436" cy="3924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Mistral" panose="03090702030407020403" pitchFamily="66" charset="0"/>
                </a:rPr>
                <a:t>2018 – SNAPSHOT</a:t>
              </a:r>
              <a:endParaRPr lang="en-US" dirty="0">
                <a:latin typeface="Mistral" panose="03090702030407020403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0F323F7-264D-435A-8F77-CA8B2E8E1ECA}"/>
                </a:ext>
              </a:extLst>
            </p:cNvPr>
            <p:cNvGrpSpPr/>
            <p:nvPr/>
          </p:nvGrpSpPr>
          <p:grpSpPr>
            <a:xfrm>
              <a:off x="427462" y="315433"/>
              <a:ext cx="4071806" cy="534830"/>
              <a:chOff x="528333" y="74221"/>
              <a:chExt cx="4071806" cy="53483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ABA81CB8-0573-4935-BF90-D545866A5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75" t="27012" r="22745" b="27425"/>
              <a:stretch/>
            </p:blipFill>
            <p:spPr>
              <a:xfrm>
                <a:off x="528333" y="100053"/>
                <a:ext cx="999344" cy="50899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9E9CA5C-98F3-4757-814C-225FE993BEED}"/>
                  </a:ext>
                </a:extLst>
              </p:cNvPr>
              <p:cNvSpPr txBox="1"/>
              <p:nvPr/>
            </p:nvSpPr>
            <p:spPr>
              <a:xfrm>
                <a:off x="685667" y="74221"/>
                <a:ext cx="3914472" cy="484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      </a:t>
                </a:r>
                <a:r>
                  <a:rPr lang="en-US" sz="2800" dirty="0"/>
                  <a:t>Central East Region</a:t>
                </a:r>
                <a:r>
                  <a:rPr lang="en-US" sz="3600" dirty="0"/>
                  <a:t> </a:t>
                </a:r>
                <a:endParaRPr lang="en-US" sz="24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900EDBF-67ED-44BC-9036-FCABD7356383}"/>
              </a:ext>
            </a:extLst>
          </p:cNvPr>
          <p:cNvGrpSpPr/>
          <p:nvPr/>
        </p:nvGrpSpPr>
        <p:grpSpPr>
          <a:xfrm>
            <a:off x="4996595" y="278260"/>
            <a:ext cx="3714750" cy="1938992"/>
            <a:chOff x="617050" y="4469670"/>
            <a:chExt cx="3714750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33990C2-F1FE-479D-A4AD-D624A652BB3B}"/>
                </a:ext>
              </a:extLst>
            </p:cNvPr>
            <p:cNvSpPr txBox="1"/>
            <p:nvPr/>
          </p:nvSpPr>
          <p:spPr>
            <a:xfrm>
              <a:off x="617050" y="4469670"/>
              <a:ext cx="3566160" cy="19389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2018 Regional Contacts</a:t>
              </a:r>
            </a:p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Total Contacts:  30,009</a:t>
              </a:r>
            </a:p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(120 per work day)</a:t>
              </a:r>
            </a:p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(577 per week)</a:t>
              </a:r>
            </a:p>
            <a:p>
              <a:pPr algn="ctr"/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(2,500 per month)</a:t>
              </a:r>
            </a:p>
          </p:txBody>
        </p:sp>
        <p:pic>
          <p:nvPicPr>
            <p:cNvPr id="15" name="Picture 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xmlns="" id="{1ED8D70D-A422-48CA-83DD-88BEC88C0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321" y="5439166"/>
              <a:ext cx="716479" cy="716479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510F4DC-B4D3-4474-80EF-2233A5CCBFEC}"/>
              </a:ext>
            </a:extLst>
          </p:cNvPr>
          <p:cNvSpPr/>
          <p:nvPr/>
        </p:nvSpPr>
        <p:spPr>
          <a:xfrm>
            <a:off x="1160836" y="2432278"/>
            <a:ext cx="5221705" cy="3679067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#1   Health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#2   Housing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#3   Individual/Family Services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#4   Legal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#5   Government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#6   Mental Health/Addiction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#7   Utilities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#8   Transportation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#9   Specialized Information Lines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#10 Financial Assistance</a:t>
            </a:r>
          </a:p>
          <a:p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3F74C18-AFE3-45C5-9981-7F9F11232B42}"/>
              </a:ext>
            </a:extLst>
          </p:cNvPr>
          <p:cNvSpPr/>
          <p:nvPr/>
        </p:nvSpPr>
        <p:spPr>
          <a:xfrm>
            <a:off x="6024932" y="3002654"/>
            <a:ext cx="1958232" cy="2964375"/>
          </a:xfrm>
          <a:prstGeom prst="round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Community Navigators: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26,434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Referrals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made</a:t>
            </a:r>
          </a:p>
          <a:p>
            <a:pPr algn="ctr"/>
            <a:endParaRPr lang="en-US" sz="9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30,009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Contacts received</a:t>
            </a:r>
          </a:p>
        </p:txBody>
      </p:sp>
    </p:spTree>
    <p:extLst>
      <p:ext uri="{BB962C8B-B14F-4D97-AF65-F5344CB8AC3E}">
        <p14:creationId xmlns:p14="http://schemas.microsoft.com/office/powerpoint/2010/main" val="223111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18C960-B4B9-420C-B01B-BC220F8C5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5" b="14779"/>
          <a:stretch/>
        </p:blipFill>
        <p:spPr>
          <a:xfrm>
            <a:off x="235930" y="651624"/>
            <a:ext cx="8674153" cy="5567846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939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5FCCC8-26ED-4039-AA9A-FDF2F601E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5" b="12196"/>
          <a:stretch/>
        </p:blipFill>
        <p:spPr>
          <a:xfrm>
            <a:off x="177930" y="563526"/>
            <a:ext cx="8616911" cy="5698767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500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1D4124E-6884-4AE3-9C04-56BEE40393E1}"/>
              </a:ext>
            </a:extLst>
          </p:cNvPr>
          <p:cNvGraphicFramePr>
            <a:graphicFrameLocks noGrp="1"/>
          </p:cNvGraphicFramePr>
          <p:nvPr/>
        </p:nvGraphicFramePr>
        <p:xfrm>
          <a:off x="340241" y="333125"/>
          <a:ext cx="8517439" cy="6191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3407">
                  <a:extLst>
                    <a:ext uri="{9D8B030D-6E8A-4147-A177-3AD203B41FA5}">
                      <a16:colId xmlns:a16="http://schemas.microsoft.com/office/drawing/2014/main" xmlns="" val="24010923"/>
                    </a:ext>
                  </a:extLst>
                </a:gridCol>
                <a:gridCol w="815066">
                  <a:extLst>
                    <a:ext uri="{9D8B030D-6E8A-4147-A177-3AD203B41FA5}">
                      <a16:colId xmlns:a16="http://schemas.microsoft.com/office/drawing/2014/main" xmlns="" val="1096902774"/>
                    </a:ext>
                  </a:extLst>
                </a:gridCol>
                <a:gridCol w="747144">
                  <a:extLst>
                    <a:ext uri="{9D8B030D-6E8A-4147-A177-3AD203B41FA5}">
                      <a16:colId xmlns:a16="http://schemas.microsoft.com/office/drawing/2014/main" xmlns="" val="3710255942"/>
                    </a:ext>
                  </a:extLst>
                </a:gridCol>
                <a:gridCol w="923742">
                  <a:extLst>
                    <a:ext uri="{9D8B030D-6E8A-4147-A177-3AD203B41FA5}">
                      <a16:colId xmlns:a16="http://schemas.microsoft.com/office/drawing/2014/main" xmlns="" val="38921533"/>
                    </a:ext>
                  </a:extLst>
                </a:gridCol>
                <a:gridCol w="978080">
                  <a:extLst>
                    <a:ext uri="{9D8B030D-6E8A-4147-A177-3AD203B41FA5}">
                      <a16:colId xmlns:a16="http://schemas.microsoft.com/office/drawing/2014/main" xmlns="" val="2462162323"/>
                    </a:ext>
                  </a:extLst>
                </a:gridCol>
              </a:tblGrid>
              <a:tr h="659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2018 Simcoe County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Total Call Reports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Total Referrals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Total Needs Identified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Needs Unmet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extLst>
                  <a:ext uri="{0D108BD9-81ED-4DB2-BD59-A6C34878D82A}">
                    <a16:rowId xmlns:a16="http://schemas.microsoft.com/office/drawing/2014/main" xmlns="" val="211122354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342900" indent="-342900" algn="l" fontAlgn="b">
                        <a:buAutoNum type="arabicPeriod"/>
                      </a:pPr>
                      <a:r>
                        <a:rPr lang="en-US" sz="1400" b="1" u="none" strike="noStrike" dirty="0">
                          <a:effectLst/>
                        </a:rPr>
                        <a:t>Basic Needs</a:t>
                      </a:r>
                    </a:p>
                    <a:p>
                      <a:pPr marL="0" indent="0"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          (food, housing, goods, transportation, utilities)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3,084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6,021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3,828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4061998467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2"/>
                      </a:pPr>
                      <a:r>
                        <a:rPr lang="en-US" sz="1400" b="1" u="none" strike="noStrike" dirty="0">
                          <a:effectLst/>
                        </a:rPr>
                        <a:t>Individual &amp; Family Life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(support services, leisure, spiritual, volunteer)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3,864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2,298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2634467117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3"/>
                      </a:pPr>
                      <a:r>
                        <a:rPr lang="en-US" sz="1400" b="1" u="none" strike="noStrike" dirty="0">
                          <a:effectLst/>
                        </a:rPr>
                        <a:t>Organizational/Community Services</a:t>
                      </a:r>
                    </a:p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          (arts, facilities, groups, government offices)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1,872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1355050427"/>
                  </a:ext>
                </a:extLst>
              </a:tr>
              <a:tr h="542260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4"/>
                      </a:pPr>
                      <a:r>
                        <a:rPr lang="en-US" sz="1400" b="1" u="none" strike="noStrike" dirty="0">
                          <a:effectLst/>
                        </a:rPr>
                        <a:t>Health Care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(emergency, general,  labs, rehab, treatment, prevention)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1,693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2,938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1,879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1974578177"/>
                  </a:ext>
                </a:extLst>
              </a:tr>
              <a:tr h="423838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5"/>
                      </a:pPr>
                      <a:r>
                        <a:rPr lang="en-US" sz="1400" b="1" u="none" strike="noStrike" dirty="0">
                          <a:effectLst/>
                        </a:rPr>
                        <a:t>Criminal Justice &amp; Legal Services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(courts, law enforcement, legal services)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1,452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4201500203"/>
                  </a:ext>
                </a:extLst>
              </a:tr>
              <a:tr h="423838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6"/>
                      </a:pPr>
                      <a:r>
                        <a:rPr lang="en-US" sz="1400" b="1" u="none" strike="noStrike" dirty="0">
                          <a:effectLst/>
                        </a:rPr>
                        <a:t>Mental Health &amp; Substance Use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(assessment, treatment, supports &amp; services)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1,426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1539334252"/>
                  </a:ext>
                </a:extLst>
              </a:tr>
              <a:tr h="506653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7"/>
                      </a:pPr>
                      <a:r>
                        <a:rPr lang="en-US" sz="1400" b="1" u="none" strike="noStrike" dirty="0">
                          <a:effectLst/>
                        </a:rPr>
                        <a:t>Income Support &amp; Employment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(employment, public assistance, social insurance)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1,487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3171058572"/>
                  </a:ext>
                </a:extLst>
              </a:tr>
              <a:tr h="533090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8"/>
                      </a:pPr>
                      <a:r>
                        <a:rPr lang="en-US" sz="1400" b="1" u="none" strike="noStrike" dirty="0">
                          <a:effectLst/>
                        </a:rPr>
                        <a:t>Consumer Services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(protection, regulation, tax services)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1366318819"/>
                  </a:ext>
                </a:extLst>
              </a:tr>
              <a:tr h="504118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9"/>
                      </a:pPr>
                      <a:r>
                        <a:rPr lang="en-US" sz="1400" b="1" u="none" strike="noStrike" dirty="0">
                          <a:effectLst/>
                        </a:rPr>
                        <a:t>Environment &amp; Public Health/Safety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(public health, environmental protection)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3327265633"/>
                  </a:ext>
                </a:extLst>
              </a:tr>
              <a:tr h="570839">
                <a:tc>
                  <a:txBody>
                    <a:bodyPr/>
                    <a:lstStyle/>
                    <a:p>
                      <a:pPr marL="342900" indent="-342900" algn="l" fontAlgn="b">
                        <a:buFont typeface="+mj-lt"/>
                        <a:buAutoNum type="arabicPeriod" startAt="10"/>
                      </a:pPr>
                      <a:r>
                        <a:rPr lang="en-US" sz="1400" b="1" u="none" strike="noStrike" dirty="0">
                          <a:effectLst/>
                        </a:rPr>
                        <a:t>Education </a:t>
                      </a:r>
                    </a:p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(schools, programs, support services)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b"/>
                </a:tc>
                <a:extLst>
                  <a:ext uri="{0D108BD9-81ED-4DB2-BD59-A6C34878D82A}">
                    <a16:rowId xmlns:a16="http://schemas.microsoft.com/office/drawing/2014/main" xmlns="" val="16610833"/>
                  </a:ext>
                </a:extLst>
              </a:tr>
              <a:tr h="42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Totals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13,095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15,778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13,851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9" marR="6289" marT="6289" marB="0" anchor="ctr"/>
                </a:tc>
                <a:extLst>
                  <a:ext uri="{0D108BD9-81ED-4DB2-BD59-A6C34878D82A}">
                    <a16:rowId xmlns:a16="http://schemas.microsoft.com/office/drawing/2014/main" xmlns="" val="19871279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AB6908-7B6D-4B56-B869-5FDC4309A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07" t="32093" r="11511" b="23772"/>
          <a:stretch/>
        </p:blipFill>
        <p:spPr>
          <a:xfrm>
            <a:off x="987839" y="1807535"/>
            <a:ext cx="7284291" cy="3379027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AA2518-B9F7-4AB0-99A5-051489E0C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29" r="20357" b="5132"/>
          <a:stretch/>
        </p:blipFill>
        <p:spPr>
          <a:xfrm>
            <a:off x="4069991" y="2285319"/>
            <a:ext cx="2351315" cy="2439761"/>
          </a:xfrm>
          <a:prstGeom prst="rect">
            <a:avLst/>
          </a:prstGeom>
          <a:ln w="3492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53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4"/>
          <p:cNvSpPr>
            <a:spLocks noGrp="1"/>
          </p:cNvSpPr>
          <p:nvPr>
            <p:ph idx="4294967295"/>
          </p:nvPr>
        </p:nvSpPr>
        <p:spPr>
          <a:xfrm>
            <a:off x="533399" y="1143000"/>
            <a:ext cx="8125959" cy="52578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endParaRPr lang="en-US" sz="16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211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public information &amp; referral services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311</a:t>
            </a:r>
            <a:r>
              <a:rPr lang="en-US" sz="2400" dirty="0">
                <a:latin typeface="+mn-lt"/>
              </a:rPr>
              <a:t> - non-emergency municipal government services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411</a:t>
            </a:r>
            <a:r>
              <a:rPr lang="en-US" sz="2400" dirty="0">
                <a:latin typeface="+mn-lt"/>
              </a:rPr>
              <a:t> - directory assistance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511</a:t>
            </a:r>
            <a:r>
              <a:rPr lang="en-US" sz="2400" dirty="0">
                <a:latin typeface="+mn-lt"/>
              </a:rPr>
              <a:t> – weather and traveler information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611</a:t>
            </a:r>
            <a:r>
              <a:rPr lang="en-US" sz="2400" dirty="0">
                <a:latin typeface="+mn-lt"/>
              </a:rPr>
              <a:t> - telephone company repair service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711</a:t>
            </a:r>
            <a:r>
              <a:rPr lang="en-US" sz="2400" dirty="0">
                <a:latin typeface="+mn-lt"/>
              </a:rPr>
              <a:t> - message relay for telephone devices for the deaf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811</a:t>
            </a:r>
            <a:r>
              <a:rPr lang="en-US" sz="2400" dirty="0">
                <a:latin typeface="+mn-lt"/>
              </a:rPr>
              <a:t> - non-urgent health care telephone triage services</a:t>
            </a:r>
          </a:p>
          <a:p>
            <a:pPr>
              <a:lnSpc>
                <a:spcPct val="150000"/>
              </a:lnSpc>
              <a:spcBef>
                <a:spcPct val="15000"/>
              </a:spcBef>
              <a:buClr>
                <a:schemeClr val="bg2"/>
              </a:buCl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911</a:t>
            </a:r>
            <a:r>
              <a:rPr lang="en-US" sz="2400" dirty="0">
                <a:latin typeface="+mn-lt"/>
              </a:rPr>
              <a:t> - emergency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/>
          <a:stretch/>
        </p:blipFill>
        <p:spPr>
          <a:xfrm>
            <a:off x="228600" y="-152400"/>
            <a:ext cx="8430759" cy="16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597DC540-94D8-450C-BD40-75B4EAAD8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87194"/>
              </p:ext>
            </p:extLst>
          </p:nvPr>
        </p:nvGraphicFramePr>
        <p:xfrm>
          <a:off x="199255" y="14992"/>
          <a:ext cx="8674925" cy="67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08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211 – A Shared Services Partner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173982" y="1700808"/>
            <a:ext cx="6768752" cy="403244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573088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211 Brand</a:t>
            </a:r>
          </a:p>
          <a:p>
            <a:pPr marL="742950" indent="-573088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  <a:p>
            <a:pPr marL="742950" indent="-573088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Human Resources</a:t>
            </a:r>
          </a:p>
          <a:p>
            <a:pPr marL="742950" indent="-573088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  <a:p>
            <a:pPr marL="742950" indent="-573088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Technical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4571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7C15D6-8B71-4503-A6C3-5C7A99A27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3"/>
          <a:stretch/>
        </p:blipFill>
        <p:spPr>
          <a:xfrm>
            <a:off x="25490" y="3145810"/>
            <a:ext cx="3152338" cy="131856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ED384B5-BF7F-43F3-BA07-958CEAA3C1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/>
          <a:stretch/>
        </p:blipFill>
        <p:spPr>
          <a:xfrm>
            <a:off x="6894932" y="1282128"/>
            <a:ext cx="2029227" cy="1904538"/>
          </a:xfrm>
          <a:prstGeom prst="rect">
            <a:avLst/>
          </a:prstGeom>
        </p:spPr>
      </p:pic>
      <p:pic>
        <p:nvPicPr>
          <p:cNvPr id="13" name="Picture 12" descr="A picture containing person, phone, cellphone&#10;&#10;Description automatically generated">
            <a:extLst>
              <a:ext uri="{FF2B5EF4-FFF2-40B4-BE49-F238E27FC236}">
                <a16:creationId xmlns:a16="http://schemas.microsoft.com/office/drawing/2014/main" xmlns="" id="{14E18691-E94F-4126-9F7E-581F70EC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2" y="281077"/>
            <a:ext cx="3619408" cy="1955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98730F2-1A7F-4A24-A1C8-696BBFB721F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15" y="1569358"/>
            <a:ext cx="1531528" cy="2229342"/>
          </a:xfrm>
          <a:prstGeom prst="rect">
            <a:avLst/>
          </a:prstGeom>
        </p:spPr>
      </p:pic>
      <p:pic>
        <p:nvPicPr>
          <p:cNvPr id="1034" name="Picture 103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C90AE98-C7C2-4BC3-B8A0-08505DC60E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r="12387"/>
          <a:stretch/>
        </p:blipFill>
        <p:spPr>
          <a:xfrm>
            <a:off x="5048251" y="4038634"/>
            <a:ext cx="3708036" cy="2593367"/>
          </a:xfrm>
          <a:prstGeom prst="rect">
            <a:avLst/>
          </a:prstGeom>
        </p:spPr>
      </p:pic>
      <p:pic>
        <p:nvPicPr>
          <p:cNvPr id="1036" name="Picture 103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D1B099B-86DE-44D6-A46E-0D91704EF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4" y="5463751"/>
            <a:ext cx="4719842" cy="1171868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8AFC747-A7DF-4212-B98E-2ADFEEE950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97" y="4104176"/>
            <a:ext cx="1054100" cy="10541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214347D-5030-4D12-90D6-A40A2FC32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88" y="2973513"/>
            <a:ext cx="1400317" cy="825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30D63-3F37-42B3-8847-36F29912C7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1" y="2556923"/>
            <a:ext cx="1531529" cy="42063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4E0D818-6FCF-463E-8AF3-28C24E580E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9496" r="7144" b="31713"/>
          <a:stretch/>
        </p:blipFill>
        <p:spPr>
          <a:xfrm>
            <a:off x="5881419" y="129975"/>
            <a:ext cx="2973849" cy="683555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3651C47-ECB9-4064-93B7-CD59899BBF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31" y="228028"/>
            <a:ext cx="1054100" cy="10541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BC0878D-BFF5-4585-BF61-39E29F2A93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60" y="2600688"/>
            <a:ext cx="2284894" cy="52983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5AEFA0E-FC61-4371-990F-0B88865A86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21640" y="4861653"/>
            <a:ext cx="1429730" cy="493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5727E8-4329-4420-BC09-B9318EC943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11" y="919298"/>
            <a:ext cx="2021294" cy="4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43F7B67-95FA-4227-B3D1-EE158F1F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88" y="4582075"/>
            <a:ext cx="2857500" cy="790575"/>
          </a:xfrm>
          <a:prstGeom prst="rect">
            <a:avLst/>
          </a:prstGeom>
        </p:spPr>
      </p:pic>
      <p:pic>
        <p:nvPicPr>
          <p:cNvPr id="1026" name="Picture 2" descr="Image result for grey bruce childrens alliance">
            <a:extLst>
              <a:ext uri="{FF2B5EF4-FFF2-40B4-BE49-F238E27FC236}">
                <a16:creationId xmlns:a16="http://schemas.microsoft.com/office/drawing/2014/main" xmlns="" id="{E63CB3FF-44C6-4E78-ACDB-C04C9CF2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" y="86366"/>
            <a:ext cx="1914525" cy="12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1668769-F1BA-4781-9D5F-0768E2BA8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44" y="338265"/>
            <a:ext cx="1609725" cy="103822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9B3373D-E256-44F8-A425-D0579DC43A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48" y="225482"/>
            <a:ext cx="1473286" cy="13371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0060D47-B9AB-40CF-8BA4-1CC8EA53B8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/>
        </p:blipFill>
        <p:spPr>
          <a:xfrm>
            <a:off x="3761649" y="3334136"/>
            <a:ext cx="2005209" cy="656261"/>
          </a:xfrm>
          <a:prstGeom prst="rect">
            <a:avLst/>
          </a:prstGeom>
        </p:spPr>
      </p:pic>
      <p:pic>
        <p:nvPicPr>
          <p:cNvPr id="28" name="Picture 27" descr="A picture containing clipart&#10;&#10;Description automatically generated">
            <a:hlinkClick r:id="rId8"/>
            <a:extLst>
              <a:ext uri="{FF2B5EF4-FFF2-40B4-BE49-F238E27FC236}">
                <a16:creationId xmlns:a16="http://schemas.microsoft.com/office/drawing/2014/main" xmlns="" id="{1E3FBB87-B802-4E48-B01D-A696DD384B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3" y="2109895"/>
            <a:ext cx="1481822" cy="72086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8FCA277-DB27-42B8-9E7E-FA6380DFB5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8193" r="7778" b="28890"/>
          <a:stretch/>
        </p:blipFill>
        <p:spPr>
          <a:xfrm>
            <a:off x="2363927" y="1619138"/>
            <a:ext cx="1283795" cy="658958"/>
          </a:xfrm>
          <a:prstGeom prst="rect">
            <a:avLst/>
          </a:prstGeom>
        </p:spPr>
      </p:pic>
      <p:pic>
        <p:nvPicPr>
          <p:cNvPr id="1028" name="Picture 4" descr="Image result for bruce county">
            <a:extLst>
              <a:ext uri="{FF2B5EF4-FFF2-40B4-BE49-F238E27FC236}">
                <a16:creationId xmlns:a16="http://schemas.microsoft.com/office/drawing/2014/main" xmlns="" id="{E888A29C-08C8-4BD1-A5B9-E94AA43D1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0" r="20983"/>
          <a:stretch/>
        </p:blipFill>
        <p:spPr bwMode="auto">
          <a:xfrm>
            <a:off x="2208956" y="2730296"/>
            <a:ext cx="814550" cy="10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1064504-2F9C-4278-858C-842D2D605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72" y="3596461"/>
            <a:ext cx="1254266" cy="599627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hlinkClick r:id="rId13"/>
            <a:extLst>
              <a:ext uri="{FF2B5EF4-FFF2-40B4-BE49-F238E27FC236}">
                <a16:creationId xmlns:a16="http://schemas.microsoft.com/office/drawing/2014/main" xmlns="" id="{A459E127-53C4-44DD-AC27-F8034A7C41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5" y="5245896"/>
            <a:ext cx="5269557" cy="13083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B70C9A-395F-4344-BF35-8C6CB55217F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835" t="13704" r="4522" b="59398"/>
          <a:stretch/>
        </p:blipFill>
        <p:spPr>
          <a:xfrm>
            <a:off x="4173175" y="1948617"/>
            <a:ext cx="4499220" cy="112285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612911B-12AC-4E32-BFF5-A2C66C723B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01" y="5475164"/>
            <a:ext cx="1703980" cy="1079086"/>
          </a:xfrm>
          <a:prstGeom prst="rect">
            <a:avLst/>
          </a:prstGeom>
        </p:spPr>
      </p:pic>
      <p:pic>
        <p:nvPicPr>
          <p:cNvPr id="3" name="Picture 2">
            <a:hlinkClick r:id="rId17"/>
            <a:extLst>
              <a:ext uri="{FF2B5EF4-FFF2-40B4-BE49-F238E27FC236}">
                <a16:creationId xmlns:a16="http://schemas.microsoft.com/office/drawing/2014/main" xmlns="" id="{1B8CC369-C320-48FD-AAA2-260268F075B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1085" t="10026" r="4806" b="66824"/>
          <a:stretch/>
        </p:blipFill>
        <p:spPr>
          <a:xfrm>
            <a:off x="365612" y="4138676"/>
            <a:ext cx="3540380" cy="77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D2CBA1-37DE-4477-A7AC-F9034701B85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24858" b="10535"/>
          <a:stretch/>
        </p:blipFill>
        <p:spPr>
          <a:xfrm>
            <a:off x="4286534" y="4236344"/>
            <a:ext cx="1014694" cy="10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20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584" y="165454"/>
            <a:ext cx="9134936" cy="909042"/>
          </a:xfrm>
        </p:spPr>
        <p:txBody>
          <a:bodyPr/>
          <a:lstStyle/>
          <a:p>
            <a:pPr algn="ctr"/>
            <a:r>
              <a:rPr lang="en-US" sz="4000" b="0" dirty="0"/>
              <a:t>211 in Emergency/Disaster Response</a:t>
            </a:r>
          </a:p>
        </p:txBody>
      </p:sp>
      <p:pic>
        <p:nvPicPr>
          <p:cNvPr id="17" name="Picture 2" descr="C:\Users\Ultra\Documents\My Docs Sept 5 2013 - March 2014\Canada\211 Role in Emergency R&amp;R OTF 2012-14\Communications\Graphic work March 2014\draft 211EM graphic March 18 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" y="1268760"/>
            <a:ext cx="8050038" cy="53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58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C3C208-21E2-43D4-A847-679ABA73D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99" y="1335510"/>
            <a:ext cx="6051023" cy="42323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1FE2C495-9428-4C23-874C-E306D257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7414"/>
            <a:ext cx="7886700" cy="942975"/>
          </a:xfrm>
        </p:spPr>
        <p:txBody>
          <a:bodyPr/>
          <a:lstStyle/>
          <a:p>
            <a:pPr algn="ctr"/>
            <a:r>
              <a:rPr lang="en-US" b="1" dirty="0"/>
              <a:t>211 &amp; Primary Care </a:t>
            </a:r>
            <a:r>
              <a:rPr lang="en-US" b="1" dirty="0" err="1"/>
              <a:t>eReferrals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AF50E6-A582-4633-928A-6B307EE0FF61}"/>
              </a:ext>
            </a:extLst>
          </p:cNvPr>
          <p:cNvSpPr txBox="1"/>
          <p:nvPr/>
        </p:nvSpPr>
        <p:spPr>
          <a:xfrm>
            <a:off x="490424" y="5922334"/>
            <a:ext cx="817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expanded to six Family Health Team (Collingwood, Barrie, Orillia, Muskoka (2) and two Community Health Centres (Wasaga Beach, South East Grey)</a:t>
            </a:r>
          </a:p>
        </p:txBody>
      </p:sp>
    </p:spTree>
    <p:extLst>
      <p:ext uri="{BB962C8B-B14F-4D97-AF65-F5344CB8AC3E}">
        <p14:creationId xmlns:p14="http://schemas.microsoft.com/office/powerpoint/2010/main" val="296885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33C5DA-5002-4A2D-9796-149FF3051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816" y="716919"/>
            <a:ext cx="4052573" cy="2819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44A6C79-F84B-4360-95FB-9CB339B12E5B}"/>
              </a:ext>
            </a:extLst>
          </p:cNvPr>
          <p:cNvSpPr txBox="1">
            <a:spLocks/>
          </p:cNvSpPr>
          <p:nvPr/>
        </p:nvSpPr>
        <p:spPr>
          <a:xfrm>
            <a:off x="5486402" y="4695828"/>
            <a:ext cx="2971801" cy="1019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1,644 referrals to 211 over 18 months with 50% of contacted patients receiving more services</a:t>
            </a:r>
          </a:p>
        </p:txBody>
      </p:sp>
      <p:pic>
        <p:nvPicPr>
          <p:cNvPr id="8" name="Picture 7" descr="A person standing in front of a car&#10;&#10;Description automatically generated">
            <a:extLst>
              <a:ext uri="{FF2B5EF4-FFF2-40B4-BE49-F238E27FC236}">
                <a16:creationId xmlns:a16="http://schemas.microsoft.com/office/drawing/2014/main" xmlns="" id="{BD1AF31C-6C71-4CB8-9E29-689371EA6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1" y="2764395"/>
            <a:ext cx="4630911" cy="3101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AD486-88BA-4A03-89E5-5E8F0F67B374}"/>
              </a:ext>
            </a:extLst>
          </p:cNvPr>
          <p:cNvSpPr txBox="1"/>
          <p:nvPr/>
        </p:nvSpPr>
        <p:spPr>
          <a:xfrm>
            <a:off x="360187" y="610636"/>
            <a:ext cx="471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211 &amp; Simcoe County Community Paramedicine</a:t>
            </a:r>
          </a:p>
        </p:txBody>
      </p:sp>
    </p:spTree>
    <p:extLst>
      <p:ext uri="{BB962C8B-B14F-4D97-AF65-F5344CB8AC3E}">
        <p14:creationId xmlns:p14="http://schemas.microsoft.com/office/powerpoint/2010/main" val="138367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xmlns="" id="{7CD4B456-989B-430C-BAEA-B66B7347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0" y="1544052"/>
            <a:ext cx="8581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077D2-98D0-4935-83A5-DE8EB0B3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49" y="124487"/>
            <a:ext cx="8581899" cy="1283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    Reducing repeat calls to 911</a:t>
            </a:r>
          </a:p>
        </p:txBody>
      </p:sp>
      <p:pic>
        <p:nvPicPr>
          <p:cNvPr id="3" name="Picture 2" descr="Image result for simcoe county paramedics">
            <a:extLst>
              <a:ext uri="{FF2B5EF4-FFF2-40B4-BE49-F238E27FC236}">
                <a16:creationId xmlns:a16="http://schemas.microsoft.com/office/drawing/2014/main" xmlns="" id="{44C1513B-5AFC-435E-9905-BB1BEEA2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9" y="220781"/>
            <a:ext cx="1090612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61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44CBFFA-8CB7-407F-9ED5-CC45241A9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47756"/>
            <a:ext cx="3618748" cy="10403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817B4B8-5E01-4B44-BC25-876D56C12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0FAA39C-5986-4D40-8492-FBBFB04D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2" t="15495" r="5937" b="21703"/>
          <a:stretch>
            <a:fillRect/>
          </a:stretch>
        </p:blipFill>
        <p:spPr bwMode="auto">
          <a:xfrm>
            <a:off x="5101776" y="624312"/>
            <a:ext cx="3500497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683D1A4-93E5-4A4D-B103-8223A220E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716306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0E8ABF4-C289-489E-BEFB-3077F9D9C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4247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989CFA0-35DD-4943-B365-488C66B9B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2707342" y="3197412"/>
            <a:ext cx="37170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88AD040-1A2B-4FB4-A345-7B9F3E5ED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3994133"/>
            <a:ext cx="2702052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23B704A-724B-41D6-8F33-76939E727D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400800" y="3994133"/>
            <a:ext cx="27432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08A3C42-3763-4FC3-B498-E1BBD9255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0" y="4315866"/>
            <a:ext cx="1947475" cy="1947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D5B546E-FBA3-434B-ACBD-4D78EFECD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7" y="4003484"/>
            <a:ext cx="3129803" cy="1760514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76F36FE-3EDC-48CA-A8F4-6623B76F5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48" y="4596415"/>
            <a:ext cx="2005851" cy="1342692"/>
          </a:xfrm>
          <a:prstGeom prst="rect">
            <a:avLst/>
          </a:prstGeom>
        </p:spPr>
      </p:pic>
      <p:sp>
        <p:nvSpPr>
          <p:cNvPr id="11" name="AutoShape 2" descr="Image result for simcoe county alliance to end homelessness">
            <a:extLst>
              <a:ext uri="{FF2B5EF4-FFF2-40B4-BE49-F238E27FC236}">
                <a16:creationId xmlns:a16="http://schemas.microsoft.com/office/drawing/2014/main" xmlns="" id="{4E5E3F61-3DA1-4F54-A6B8-BC511C6F09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B33C8784-D419-4464-A017-10592751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6756"/>
            <a:ext cx="8229600" cy="302302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Slide Deck Prepared by: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Pamela Hillier, Executive Director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Community Connection/211 Central East Ontario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phillier@communityconnection.ca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xmlns="" id="{83DA4F8E-E449-498D-8E3C-C2F15EFA2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33" y="574727"/>
            <a:ext cx="3849731" cy="38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88E2559-34E9-4C89-9718-6EAD02FAE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71013"/>
              </p:ext>
            </p:extLst>
          </p:nvPr>
        </p:nvGraphicFramePr>
        <p:xfrm>
          <a:off x="1233055" y="447261"/>
          <a:ext cx="7330004" cy="588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073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9A802E4-BA9F-4591-846F-5043D221E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4"/>
          <a:stretch/>
        </p:blipFill>
        <p:spPr>
          <a:xfrm>
            <a:off x="54921" y="1783080"/>
            <a:ext cx="8974814" cy="348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00F1A-983B-44E8-8F4D-5747D554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Make the Right Call</a:t>
            </a:r>
          </a:p>
        </p:txBody>
      </p:sp>
    </p:spTree>
    <p:extLst>
      <p:ext uri="{BB962C8B-B14F-4D97-AF65-F5344CB8AC3E}">
        <p14:creationId xmlns:p14="http://schemas.microsoft.com/office/powerpoint/2010/main" val="194053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57200" y="476902"/>
            <a:ext cx="8229600" cy="9096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F0000"/>
                </a:solidFill>
                <a:latin typeface="Verdana"/>
                <a:ea typeface="ＭＳ Ｐゴシック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4000" b="0" dirty="0">
                <a:solidFill>
                  <a:schemeClr val="tx1"/>
                </a:solidFill>
                <a:latin typeface="+mn-lt"/>
              </a:rPr>
              <a:t>Current Expansion of 211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8877" y="1269775"/>
            <a:ext cx="8340669" cy="3444898"/>
            <a:chOff x="348877" y="1572558"/>
            <a:chExt cx="8340669" cy="3444898"/>
          </a:xfrm>
        </p:grpSpPr>
        <p:grpSp>
          <p:nvGrpSpPr>
            <p:cNvPr id="2" name="Group 1"/>
            <p:cNvGrpSpPr/>
            <p:nvPr/>
          </p:nvGrpSpPr>
          <p:grpSpPr>
            <a:xfrm>
              <a:off x="348877" y="1572558"/>
              <a:ext cx="3808117" cy="3363011"/>
              <a:chOff x="348877" y="1572558"/>
              <a:chExt cx="3808117" cy="3363011"/>
            </a:xfrm>
          </p:grpSpPr>
          <p:pic>
            <p:nvPicPr>
              <p:cNvPr id="1026" name="Picture 2" descr="http://www.switchout.ca/images/canada_map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15" y="1572558"/>
                <a:ext cx="3736679" cy="336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48877" y="2868702"/>
                <a:ext cx="3557648" cy="13181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74</a:t>
                </a:r>
                <a:r>
                  <a:rPr lang="en-US" sz="2800" b="1" dirty="0">
                    <a:latin typeface="+mn-lt"/>
                  </a:rPr>
                  <a:t>% or 26 million Canadians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491088" y="2302517"/>
              <a:ext cx="4198458" cy="2714939"/>
              <a:chOff x="4491088" y="2302517"/>
              <a:chExt cx="4198458" cy="2714939"/>
            </a:xfrm>
          </p:grpSpPr>
          <p:pic>
            <p:nvPicPr>
              <p:cNvPr id="1028" name="Picture 4" descr="http://thesolarfoundation.org/sites/thesolarfoundation.org/themes/solar/images/us-map-ful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088" y="2302517"/>
                <a:ext cx="4198458" cy="2714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948139" y="2846665"/>
                <a:ext cx="3557648" cy="13181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latin typeface="+mn-lt"/>
                  </a:rPr>
                  <a:t>94.2% or </a:t>
                </a:r>
                <a:r>
                  <a:rPr lang="en-US" sz="2800" b="1" dirty="0"/>
                  <a:t>306</a:t>
                </a:r>
                <a:r>
                  <a:rPr lang="en-US" sz="2800" b="1" dirty="0">
                    <a:latin typeface="+mn-lt"/>
                  </a:rPr>
                  <a:t> million Americans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8DEBAE-A00B-47DD-8F50-44394DA4F95C}"/>
              </a:ext>
            </a:extLst>
          </p:cNvPr>
          <p:cNvSpPr txBox="1"/>
          <p:nvPr/>
        </p:nvSpPr>
        <p:spPr>
          <a:xfrm>
            <a:off x="3152776" y="5158207"/>
            <a:ext cx="525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Ontario, Nova Scotia and Saskatchewan are province-wide, with expansion efforts underway in all provinces.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427120-64B3-4DD4-866A-BE1C033E7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1" y="4977279"/>
            <a:ext cx="1406074" cy="13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956" y="0"/>
            <a:ext cx="5373232" cy="944562"/>
          </a:xfrm>
          <a:noFill/>
        </p:spPr>
        <p:txBody>
          <a:bodyPr>
            <a:normAutofit/>
          </a:bodyPr>
          <a:lstStyle/>
          <a:p>
            <a:r>
              <a:rPr lang="en-US" sz="4000" b="0" dirty="0">
                <a:solidFill>
                  <a:srgbClr val="FF0000"/>
                </a:solidFill>
                <a:latin typeface="+mn-lt"/>
              </a:rPr>
              <a:t>211 Ontario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189" y="697348"/>
            <a:ext cx="3776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kern="0" dirty="0">
                <a:solidFill>
                  <a:prstClr val="black"/>
                </a:solidFill>
              </a:rPr>
              <a:t>Ontario 211 Services is the </a:t>
            </a:r>
            <a:r>
              <a:rPr lang="en-US" sz="2000" b="1" kern="0" dirty="0">
                <a:solidFill>
                  <a:prstClr val="black"/>
                </a:solidFill>
              </a:rPr>
              <a:t>provincial transfer payment agency</a:t>
            </a:r>
            <a:r>
              <a:rPr lang="en-US" sz="2000" kern="0" dirty="0">
                <a:solidFill>
                  <a:prstClr val="black"/>
                </a:solidFill>
              </a:rPr>
              <a:t> for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Ontario Ministry of Children, Community and Social Services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" y="2579977"/>
            <a:ext cx="3909647" cy="38458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16614" y="1354004"/>
            <a:ext cx="4187090" cy="3236360"/>
            <a:chOff x="4039297" y="1360360"/>
            <a:chExt cx="3701382" cy="2879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3" t="6271" r="6024" b="21861"/>
            <a:stretch/>
          </p:blipFill>
          <p:spPr>
            <a:xfrm rot="2449419">
              <a:off x="4039297" y="1360360"/>
              <a:ext cx="3701382" cy="28633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301437">
              <a:off x="4518016" y="3316346"/>
              <a:ext cx="145214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07013" y="252992"/>
            <a:ext cx="243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Six integrated call centres </a:t>
            </a:r>
            <a:r>
              <a:rPr lang="en-US" sz="2000" dirty="0"/>
              <a:t>are</a:t>
            </a:r>
            <a:r>
              <a:rPr lang="en-US" sz="2000" b="1" dirty="0"/>
              <a:t> </a:t>
            </a:r>
            <a:r>
              <a:rPr lang="en-US" sz="2000" dirty="0"/>
              <a:t>managed by professionally accredited, independent regional organizations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57600" y="3505200"/>
            <a:ext cx="5272464" cy="2689086"/>
            <a:chOff x="4648200" y="3848844"/>
            <a:chExt cx="5272464" cy="2689086"/>
          </a:xfrm>
        </p:grpSpPr>
        <p:grpSp>
          <p:nvGrpSpPr>
            <p:cNvPr id="9" name="Group 8"/>
            <p:cNvGrpSpPr/>
            <p:nvPr/>
          </p:nvGrpSpPr>
          <p:grpSpPr>
            <a:xfrm>
              <a:off x="5536152" y="3848844"/>
              <a:ext cx="1328221" cy="1195471"/>
              <a:chOff x="2965459" y="4984117"/>
              <a:chExt cx="2031325" cy="1788220"/>
            </a:xfrm>
          </p:grpSpPr>
          <p:sp>
            <p:nvSpPr>
              <p:cNvPr id="13" name="TextBox 12"/>
              <p:cNvSpPr txBox="1"/>
              <p:nvPr/>
            </p:nvSpPr>
            <p:spPr>
              <a:xfrm rot="18805697">
                <a:off x="3145651" y="4803925"/>
                <a:ext cx="1670941" cy="203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72910" y="5849007"/>
                <a:ext cx="568928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648200" y="5830044"/>
              <a:ext cx="52724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Central East Region is managed by </a:t>
              </a:r>
            </a:p>
            <a:p>
              <a:r>
                <a:rPr lang="en-US" sz="2000" b="1" dirty="0"/>
                <a:t>Community Connection in Collingwood</a:t>
              </a:r>
            </a:p>
          </p:txBody>
        </p:sp>
        <p:sp>
          <p:nvSpPr>
            <p:cNvPr id="2" name="Left Arrow 1"/>
            <p:cNvSpPr/>
            <p:nvPr/>
          </p:nvSpPr>
          <p:spPr>
            <a:xfrm>
              <a:off x="5052702" y="4242265"/>
              <a:ext cx="1937482" cy="671097"/>
            </a:xfrm>
            <a:prstGeom prst="leftArrow">
              <a:avLst/>
            </a:prstGeom>
            <a:solidFill>
              <a:srgbClr val="ADDB7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946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11C83D-DD61-4377-AA91-7BBB7603F9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5353" y="924674"/>
            <a:ext cx="8003568" cy="56610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66A41F-F5C1-4CDA-98CE-19C955B47F0F}"/>
              </a:ext>
            </a:extLst>
          </p:cNvPr>
          <p:cNvSpPr txBox="1">
            <a:spLocks/>
          </p:cNvSpPr>
          <p:nvPr/>
        </p:nvSpPr>
        <p:spPr bwMode="auto">
          <a:xfrm>
            <a:off x="457200" y="-6832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F4135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211 Ontario Technical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8098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1913650"/>
            <a:ext cx="8382000" cy="4227276"/>
            <a:chOff x="685800" y="2298068"/>
            <a:chExt cx="8382000" cy="4227276"/>
          </a:xfrm>
        </p:grpSpPr>
        <p:grpSp>
          <p:nvGrpSpPr>
            <p:cNvPr id="20" name="Group 19"/>
            <p:cNvGrpSpPr/>
            <p:nvPr/>
          </p:nvGrpSpPr>
          <p:grpSpPr>
            <a:xfrm>
              <a:off x="755576" y="4919940"/>
              <a:ext cx="7534184" cy="1605404"/>
              <a:chOff x="839000" y="4982330"/>
              <a:chExt cx="7534184" cy="1605404"/>
            </a:xfrm>
          </p:grpSpPr>
          <p:pic>
            <p:nvPicPr>
              <p:cNvPr id="17" name="Picture 2" descr="http://greenbusinessmatters.com/wp-content/uploads/2012/09/123-red-balls.jpg"/>
              <p:cNvPicPr>
                <a:picLocks noChangeAspect="1" noChangeArrowheads="1"/>
              </p:cNvPicPr>
              <p:nvPr/>
            </p:nvPicPr>
            <p:blipFill>
              <a:blip r:embed="rId3"/>
              <a:srcRect r="67568"/>
              <a:stretch>
                <a:fillRect/>
              </a:stretch>
            </p:blipFill>
            <p:spPr bwMode="auto">
              <a:xfrm>
                <a:off x="839000" y="5028262"/>
                <a:ext cx="1431235" cy="1559472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http://greenbusinessmatters.com/wp-content/uploads/2012/09/123-red-balls.jpg"/>
              <p:cNvPicPr>
                <a:picLocks noChangeAspect="1" noChangeArrowheads="1"/>
              </p:cNvPicPr>
              <p:nvPr/>
            </p:nvPicPr>
            <p:blipFill>
              <a:blip r:embed="rId3"/>
              <a:srcRect l="33784" r="35135"/>
              <a:stretch>
                <a:fillRect/>
              </a:stretch>
            </p:blipFill>
            <p:spPr bwMode="auto">
              <a:xfrm>
                <a:off x="3856038" y="4982330"/>
                <a:ext cx="1371600" cy="1559472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http://greenbusinessmatters.com/wp-content/uploads/2012/09/123-red-balls.jpg"/>
              <p:cNvPicPr>
                <a:picLocks noChangeAspect="1" noChangeArrowheads="1"/>
              </p:cNvPicPr>
              <p:nvPr/>
            </p:nvPicPr>
            <p:blipFill>
              <a:blip r:embed="rId3"/>
              <a:srcRect l="66216"/>
              <a:stretch>
                <a:fillRect/>
              </a:stretch>
            </p:blipFill>
            <p:spPr bwMode="auto">
              <a:xfrm>
                <a:off x="6926225" y="5028262"/>
                <a:ext cx="1446959" cy="15135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85800" y="2298068"/>
              <a:ext cx="8382000" cy="2283060"/>
              <a:chOff x="685800" y="1762858"/>
              <a:chExt cx="8382000" cy="2283060"/>
            </a:xfrm>
          </p:grpSpPr>
          <p:pic>
            <p:nvPicPr>
              <p:cNvPr id="4098" name="Picture 2" descr="https://encrypted-tbn1.google.com/images?q=tbn:ANd9GcTCljXaCoco2d4rzSBb03XUZOojx4GvEQFLre58BQZf7Yq28Qq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5800" y="1915258"/>
                <a:ext cx="1905000" cy="1990725"/>
              </a:xfrm>
              <a:prstGeom prst="rect">
                <a:avLst/>
              </a:prstGeom>
              <a:noFill/>
            </p:spPr>
          </p:pic>
          <p:pic>
            <p:nvPicPr>
              <p:cNvPr id="4106" name="Picture 10" descr="https://encrypted-tbn2.google.com/images?q=tbn:ANd9GcRVlL98xmt2Ot2KaWyqW6kIUjE2KLJpUY9zXfTe4uYdDmO5Td5ah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799" y="1762858"/>
                <a:ext cx="3048001" cy="2283060"/>
              </a:xfrm>
              <a:prstGeom prst="rect">
                <a:avLst/>
              </a:prstGeom>
              <a:noFill/>
            </p:spPr>
          </p:pic>
          <p:pic>
            <p:nvPicPr>
              <p:cNvPr id="16" name="Picture 8" descr="http://4.bp.blogspot.com/-dXQbr2UY6_E/ThEu3PWbpJI/AAAAAAAAAtA/cBp0RHu1_Xo/s1600/desktop-computer-sal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91525" y="2017825"/>
                <a:ext cx="3178395" cy="198120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3498234" y="298766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211Ontario.ca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68205"/>
            <a:ext cx="8229600" cy="9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EF4135"/>
                </a:solidFill>
                <a:latin typeface="Helvetica"/>
                <a:ea typeface="MS PGothic" panose="020B0600070205080204" pitchFamily="34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F4135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Core Service Components</a:t>
            </a:r>
          </a:p>
        </p:txBody>
      </p:sp>
    </p:spTree>
    <p:extLst>
      <p:ext uri="{BB962C8B-B14F-4D97-AF65-F5344CB8AC3E}">
        <p14:creationId xmlns:p14="http://schemas.microsoft.com/office/powerpoint/2010/main" val="312840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613516-4640-474D-9D39-E6400297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626170"/>
            <a:ext cx="8229600" cy="33933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8000" dirty="0"/>
              <a:t>Community Navigators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4500" dirty="0"/>
              <a:t>Trained to conduct an assessment of inquirer’s problems and needs, explain options, provide information and referrals to resources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4500" dirty="0"/>
              <a:t>Advocate on behalf of those who need special support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4500" dirty="0"/>
              <a:t>Conduct follow up in situations where someone is at risk and/or vulnerable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4500" dirty="0"/>
              <a:t>Prepared to assess and meet the immediate, short-term needs of inquirers who are experiencing a crisis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4500" dirty="0"/>
              <a:t>Skilled to answer multiple phone lines and follow customized protocols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500" dirty="0"/>
              <a:t>* Re-certification is required every two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6D323-89CC-4210-BD96-62EA1901E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20681"/>
          <a:stretch/>
        </p:blipFill>
        <p:spPr>
          <a:xfrm>
            <a:off x="536712" y="335453"/>
            <a:ext cx="586128" cy="638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D55123-1CC3-493B-9E35-98147FE67933}"/>
              </a:ext>
            </a:extLst>
          </p:cNvPr>
          <p:cNvSpPr txBox="1"/>
          <p:nvPr/>
        </p:nvSpPr>
        <p:spPr>
          <a:xfrm>
            <a:off x="457200" y="4081444"/>
            <a:ext cx="8229600" cy="258532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Broader training: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Crisis Intervention; Suicide Intervention; Mental Health First 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Bridges Out of Poverty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 populations; Motivating Healthy Behavior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Housing First; Homelessness Diversion; Housing Instability Acuity (VI-SPDAT)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Nations Mental Wellness; Indigenous Cultural Safety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LGBTQ+ Cultural Competency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Human Trafficking Risk Diversion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Race and Racism Cultural Competency</a:t>
            </a:r>
          </a:p>
        </p:txBody>
      </p:sp>
    </p:spTree>
    <p:extLst>
      <p:ext uri="{BB962C8B-B14F-4D97-AF65-F5344CB8AC3E}">
        <p14:creationId xmlns:p14="http://schemas.microsoft.com/office/powerpoint/2010/main" val="372025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1684</Words>
  <Application>Microsoft Office PowerPoint</Application>
  <PresentationFormat>On-screen Show (4:3)</PresentationFormat>
  <Paragraphs>317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Mistral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Make the Right Call</vt:lpstr>
      <vt:lpstr>PowerPoint Presentation</vt:lpstr>
      <vt:lpstr>211 Ontario Structure</vt:lpstr>
      <vt:lpstr>PowerPoint Presentation</vt:lpstr>
      <vt:lpstr>PowerPoint Presentation</vt:lpstr>
      <vt:lpstr>PowerPoint Presentation</vt:lpstr>
      <vt:lpstr>Information &amp; Referral</vt:lpstr>
      <vt:lpstr>PowerPoint Presentation</vt:lpstr>
      <vt:lpstr>Community Resources</vt:lpstr>
      <vt:lpstr>PowerPoint Presentation</vt:lpstr>
      <vt:lpstr>Protocol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211 – A Shared Services Partner</vt:lpstr>
      <vt:lpstr>PowerPoint Presentation</vt:lpstr>
      <vt:lpstr>PowerPoint Presentation</vt:lpstr>
      <vt:lpstr>211 in Emergency/Disaster Response</vt:lpstr>
      <vt:lpstr>211 &amp; Primary Care eReferrals</vt:lpstr>
      <vt:lpstr>PowerPoint Presentation</vt:lpstr>
      <vt:lpstr>    Reducing repeat calls to 911</vt:lpstr>
      <vt:lpstr>PowerPoint Presentation</vt:lpstr>
      <vt:lpstr>        Slide Deck Prepared by:  Pamela Hillier, Executive Director Community Connection/211 Central East Ontario phillier@communityconnection.ca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phillier@cdic.local</dc:creator>
  <cp:lastModifiedBy>User</cp:lastModifiedBy>
  <cp:revision>13</cp:revision>
  <cp:lastPrinted>2019-06-17T21:01:45Z</cp:lastPrinted>
  <dcterms:created xsi:type="dcterms:W3CDTF">2019-06-15T21:49:51Z</dcterms:created>
  <dcterms:modified xsi:type="dcterms:W3CDTF">2019-06-19T13:46:25Z</dcterms:modified>
</cp:coreProperties>
</file>