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5" r:id="rId4"/>
    <p:sldId id="270" r:id="rId5"/>
    <p:sldId id="271" r:id="rId6"/>
    <p:sldId id="272" r:id="rId7"/>
    <p:sldId id="260" r:id="rId8"/>
    <p:sldId id="257" r:id="rId9"/>
    <p:sldId id="258" r:id="rId10"/>
    <p:sldId id="259" r:id="rId11"/>
    <p:sldId id="27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9" r:id="rId21"/>
    <p:sldId id="276" r:id="rId22"/>
    <p:sldId id="277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73950" autoAdjust="0"/>
  </p:normalViewPr>
  <p:slideViewPr>
    <p:cSldViewPr snapToGrid="0">
      <p:cViewPr varScale="1">
        <p:scale>
          <a:sx n="40" d="100"/>
          <a:sy n="40" d="100"/>
        </p:scale>
        <p:origin x="4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E800F-AE57-4D61-BEC2-AF3359B2799F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7946-AEBB-46F1-9932-5168C6C8E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58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7946-AEBB-46F1-9932-5168C6C8E16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78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Leaders sit at multiple tables and bring back information</a:t>
            </a:r>
            <a:r>
              <a:rPr lang="en-CA" baseline="0" dirty="0" smtClean="0"/>
              <a:t> to share and consider impacts / possible action thru DC MOVES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7946-AEBB-46F1-9932-5168C6C8E16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41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MISSION</a:t>
            </a:r>
            <a:r>
              <a:rPr lang="en-US" dirty="0" smtClean="0"/>
              <a:t>: We create a platform for fostering collaboration and information and knowledge sharing to benefit the residents of Dufferin County.</a:t>
            </a: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sz="1200" dirty="0" smtClean="0"/>
              <a:t>GOALS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1200" dirty="0" smtClean="0"/>
              <a:t>Generate / foster collaborative opportunities to provide coordinated approaches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1200" dirty="0" smtClean="0"/>
              <a:t>Increase community agency capacity 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1200" dirty="0" smtClean="0"/>
              <a:t>Identify and address service gaps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7946-AEBB-46F1-9932-5168C6C8E16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27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 these as polling questions in</a:t>
            </a:r>
            <a:r>
              <a:rPr lang="en-CA" baseline="0" dirty="0" smtClean="0"/>
              <a:t> WOTMs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7946-AEBB-46F1-9932-5168C6C8E16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57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7946-AEBB-46F1-9932-5168C6C8E16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56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3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1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0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65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8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2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25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84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13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41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6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3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19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A534-0F7B-4A12-8FA6-339BF117497E}" type="datetimeFigureOut">
              <a:rPr lang="en-CA" smtClean="0"/>
              <a:t>17/06/2019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88C2-305E-4E46-B35D-39247BFA8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60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0.png"/><Relationship Id="rId25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4" Type="http://schemas.openxmlformats.org/officeDocument/2006/relationships/image" Target="NULL"/><Relationship Id="rId19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4" Type="http://schemas.openxmlformats.org/officeDocument/2006/relationships/image" Target="NULL"/><Relationship Id="rId19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9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cmove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drive.google.com/open?id=1Fd1kg0TTRQ5RKbZCc0ba921QpoabMvz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789" y="2819399"/>
            <a:ext cx="9144000" cy="2887579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r>
              <a:rPr lang="en-CA" sz="4400" b="1" dirty="0" smtClean="0"/>
              <a:t>FORUM JUNE 19, 2019 </a:t>
            </a:r>
            <a:endParaRPr lang="en-CA" sz="4400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8" y="462602"/>
            <a:ext cx="1873231" cy="1535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10" y="543364"/>
            <a:ext cx="1905491" cy="1533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003" y="158005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71211"/>
              </p:ext>
            </p:extLst>
          </p:nvPr>
        </p:nvGraphicFramePr>
        <p:xfrm>
          <a:off x="838200" y="1825625"/>
          <a:ext cx="105156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4629">
                <a:tc>
                  <a:txBody>
                    <a:bodyPr/>
                    <a:lstStyle/>
                    <a:p>
                      <a:r>
                        <a:rPr lang="en-CA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00B050"/>
                          </a:solidFill>
                        </a:rPr>
                        <a:t>Community Wellbeing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C00000"/>
                          </a:solidFill>
                        </a:rPr>
                        <a:t>Poverty Reduction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C00000"/>
                          </a:solidFill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00B0F0"/>
                          </a:solidFill>
                        </a:rPr>
                        <a:t>Resource Sharing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Implementing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 MOVES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Mission and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GOALS 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benefit our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Residents  </a:t>
                      </a:r>
                    </a:p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What’s on the MOVES </a:t>
                      </a:r>
                    </a:p>
                    <a:p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Every 1</a:t>
                      </a:r>
                      <a:r>
                        <a:rPr lang="en-CA" sz="28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</a:t>
                      </a:r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and 3</a:t>
                      </a:r>
                      <a:r>
                        <a:rPr lang="en-CA" sz="28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Friday </a:t>
                      </a:r>
                    </a:p>
                    <a:p>
                      <a:endParaRPr lang="en-CA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FORUMs quarterly</a:t>
                      </a:r>
                    </a:p>
                    <a:p>
                      <a:endParaRPr lang="en-CA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Sponsored workshops</a:t>
                      </a:r>
                    </a:p>
                    <a:p>
                      <a:endParaRPr lang="en-CA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Supporting</a:t>
                      </a:r>
                      <a:r>
                        <a:rPr lang="en-CA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3 priority areas</a:t>
                      </a:r>
                    </a:p>
                    <a:p>
                      <a:endParaRPr lang="en-CA" sz="16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Leadership Table  </a:t>
                      </a:r>
                      <a:r>
                        <a:rPr lang="en-CA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CA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4" y="4040876"/>
            <a:ext cx="2320171" cy="115278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43826" y="2096396"/>
            <a:ext cx="1026695" cy="40105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6855994" y="2096396"/>
            <a:ext cx="1026695" cy="40798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98" y="0"/>
            <a:ext cx="4287004" cy="20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dirty="0" smtClean="0"/>
              <a:t>What’s </a:t>
            </a:r>
            <a:r>
              <a:rPr lang="en-CA" dirty="0"/>
              <a:t>on the </a:t>
            </a:r>
            <a:r>
              <a:rPr lang="en-CA" dirty="0" smtClean="0"/>
              <a:t>MOVES</a:t>
            </a:r>
          </a:p>
          <a:p>
            <a:pPr lvl="1"/>
            <a:r>
              <a:rPr lang="en-CA" dirty="0" smtClean="0"/>
              <a:t>  participating organisations increasing </a:t>
            </a:r>
          </a:p>
          <a:p>
            <a:pPr lvl="1"/>
            <a:r>
              <a:rPr lang="en-CA" dirty="0" smtClean="0"/>
              <a:t>  CC distribution increasing </a:t>
            </a:r>
          </a:p>
          <a:p>
            <a:pPr lvl="1"/>
            <a:r>
              <a:rPr lang="en-CA" dirty="0" smtClean="0"/>
              <a:t>  Open rates above industry standards  </a:t>
            </a:r>
            <a:endParaRPr lang="en-CA" dirty="0"/>
          </a:p>
          <a:p>
            <a:endParaRPr lang="en-CA" sz="1600" dirty="0"/>
          </a:p>
          <a:p>
            <a:r>
              <a:rPr lang="en-CA" dirty="0"/>
              <a:t>FORUMs </a:t>
            </a:r>
            <a:r>
              <a:rPr lang="en-CA" dirty="0" smtClean="0"/>
              <a:t>quarterly</a:t>
            </a:r>
          </a:p>
          <a:p>
            <a:pPr lvl="1"/>
            <a:r>
              <a:rPr lang="en-CA" dirty="0" err="1" smtClean="0"/>
              <a:t>Avg</a:t>
            </a:r>
            <a:r>
              <a:rPr lang="en-CA" dirty="0" smtClean="0"/>
              <a:t> attendance 30 to 40 </a:t>
            </a:r>
          </a:p>
          <a:p>
            <a:pPr lvl="1"/>
            <a:r>
              <a:rPr lang="en-CA" dirty="0" smtClean="0"/>
              <a:t>3 agency introductions, 3 project updates </a:t>
            </a:r>
            <a:endParaRPr lang="en-CA" dirty="0"/>
          </a:p>
          <a:p>
            <a:endParaRPr lang="en-CA" sz="1600" dirty="0"/>
          </a:p>
          <a:p>
            <a:r>
              <a:rPr lang="en-CA" dirty="0"/>
              <a:t>Sponsored </a:t>
            </a:r>
            <a:r>
              <a:rPr lang="en-CA" dirty="0" smtClean="0"/>
              <a:t>workshops – January Capacity Building w/s and 3 L&amp;L webinars, Strategic Planning 101 – rebooked for fall 2019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98" y="0"/>
            <a:ext cx="4287004" cy="20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1" y="1608059"/>
            <a:ext cx="6452616" cy="3206017"/>
          </a:xfrm>
        </p:spPr>
      </p:pic>
    </p:spTree>
    <p:extLst>
      <p:ext uri="{BB962C8B-B14F-4D97-AF65-F5344CB8AC3E}">
        <p14:creationId xmlns:p14="http://schemas.microsoft.com/office/powerpoint/2010/main" val="28803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Mid year review  (Dec 13 to June 13)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054"/>
            <a:ext cx="10515600" cy="4932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VISION</a:t>
            </a:r>
            <a:r>
              <a:rPr lang="en-CA" dirty="0"/>
              <a:t>: </a:t>
            </a:r>
            <a:r>
              <a:rPr lang="en-CA" i="1" dirty="0"/>
              <a:t>Every resident of Dufferin County will have the opportunity to realize their potential.  </a:t>
            </a:r>
            <a:endParaRPr lang="en-CA" i="1" dirty="0" smtClean="0"/>
          </a:p>
          <a:p>
            <a:pPr marL="0" indent="0" algn="ctr">
              <a:buNone/>
            </a:pPr>
            <a:endParaRPr lang="en-CA" i="1" dirty="0" smtClean="0"/>
          </a:p>
          <a:p>
            <a:pPr marL="0" indent="0" algn="ctr">
              <a:buNone/>
            </a:pPr>
            <a:r>
              <a:rPr lang="en-CA" dirty="0" smtClean="0"/>
              <a:t>MISSION</a:t>
            </a:r>
            <a:r>
              <a:rPr lang="en-CA" dirty="0"/>
              <a:t>: </a:t>
            </a:r>
            <a:r>
              <a:rPr lang="en-CA" i="1" dirty="0"/>
              <a:t>A collaborative broad base of stakeholders who are working together to improve the quality of life of Dufferin County residents. </a:t>
            </a:r>
            <a:endParaRPr lang="en-CA" i="1" dirty="0" smtClean="0"/>
          </a:p>
          <a:p>
            <a:pPr marL="0" indent="0" algn="ctr">
              <a:buNone/>
            </a:pPr>
            <a:r>
              <a:rPr lang="en-CA" i="1" dirty="0" smtClean="0"/>
              <a:t>   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16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526" y="1800284"/>
            <a:ext cx="10539663" cy="4841148"/>
          </a:xfrm>
        </p:spPr>
        <p:txBody>
          <a:bodyPr>
            <a:noAutofit/>
          </a:bodyPr>
          <a:lstStyle/>
          <a:p>
            <a:pPr lvl="1" algn="l"/>
            <a:r>
              <a:rPr lang="en-US" b="1" dirty="0" smtClean="0"/>
              <a:t>ACTION:</a:t>
            </a:r>
            <a:r>
              <a:rPr lang="en-US" dirty="0" smtClean="0"/>
              <a:t> Connect </a:t>
            </a:r>
            <a:r>
              <a:rPr lang="en-US" dirty="0"/>
              <a:t>with Workforce Planning Board Waterloo Wellington Dufferin and local Economic Development officers on groundwork and research what others are doing including Dufferin Board of Trade, the Peel </a:t>
            </a:r>
            <a:r>
              <a:rPr lang="en-US" dirty="0" err="1"/>
              <a:t>Halton</a:t>
            </a:r>
            <a:r>
              <a:rPr lang="en-US" dirty="0"/>
              <a:t> Workforce Development Group, </a:t>
            </a:r>
            <a:r>
              <a:rPr lang="en-US" dirty="0" err="1"/>
              <a:t>Ec</a:t>
            </a:r>
            <a:r>
              <a:rPr lang="en-US" dirty="0"/>
              <a:t> Dev Steering Committee, etc</a:t>
            </a:r>
            <a:r>
              <a:rPr lang="en-US" dirty="0" smtClean="0"/>
              <a:t>.</a:t>
            </a:r>
          </a:p>
          <a:p>
            <a:pPr algn="l"/>
            <a:r>
              <a:rPr lang="en-US" sz="2000" b="1" dirty="0" smtClean="0"/>
              <a:t>Working group members</a:t>
            </a:r>
            <a:r>
              <a:rPr lang="en-US" sz="2000" dirty="0" smtClean="0"/>
              <a:t>: WWD WFP, DC </a:t>
            </a:r>
            <a:r>
              <a:rPr lang="en-US" sz="2000" dirty="0" err="1" smtClean="0"/>
              <a:t>Ec</a:t>
            </a:r>
            <a:r>
              <a:rPr lang="en-US" sz="2000" dirty="0" smtClean="0"/>
              <a:t> DEV, Humber, Georgian, DBOT, SPEC, LHIN, HHCC, UW, SHIP</a:t>
            </a:r>
          </a:p>
          <a:p>
            <a:pPr algn="l"/>
            <a:r>
              <a:rPr lang="en-US" sz="2000" b="1" dirty="0" smtClean="0"/>
              <a:t>Top 3 actions: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Held two data sharing meetings connecting with work being done by WWD WFP, DC ECDEV, DBOT, SBEC. Validated and updated understanding about our Employment challenges and needs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Created awareness across the group about projects and activities in progress regarding Employment and opportunities to leverage each others work to improve outcomes for employees and employers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dirty="0" smtClean="0"/>
              <a:t>Able to build on WFP Committee Dufferin work, updating the plans previously drafted with new information, preparing for moving forward with strategies and actions 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32998" y="381578"/>
          <a:ext cx="6343650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95137"/>
                <a:gridCol w="5148513"/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cx="http://schemas.microsoft.com/office/drawing/2014/chartex" xmlns:cx1="http://schemas.microsoft.com/office/drawing/2015/9/8/chartex" xmlns:w16se="http://schemas.microsoft.com/office/word/2015/wordml/symex" xmlns:mo="http://schemas.microsoft.com/office/mac/office/2008/main" xmlns:mv="urn:schemas-microsoft-com:mac:vml" xmlns:asvg="http://schemas.microsoft.com/office/drawing/2016/SVG/main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embed="rId18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9" name="Graphic 266" descr="Employee Badge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24"/>
              </a:ext>
            </a:extLst>
          </a:blip>
          <a:stretch>
            <a:fillRect/>
          </a:stretch>
        </p:blipFill>
        <p:spPr>
          <a:xfrm>
            <a:off x="4108383" y="381578"/>
            <a:ext cx="548640" cy="548640"/>
          </a:xfrm>
          <a:prstGeom prst="rect">
            <a:avLst/>
          </a:prstGeom>
        </p:spPr>
      </p:pic>
      <p:pic>
        <p:nvPicPr>
          <p:cNvPr id="10" name="Picture 9" descr="Image result for top priority red image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7332" b="27105"/>
          <a:stretch/>
        </p:blipFill>
        <p:spPr bwMode="auto">
          <a:xfrm rot="154238">
            <a:off x="12260" y="1844442"/>
            <a:ext cx="1479404" cy="579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379" y="1800284"/>
            <a:ext cx="9144000" cy="40137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/>
              <a:t>Stories </a:t>
            </a:r>
            <a:r>
              <a:rPr lang="en-US" b="1" dirty="0"/>
              <a:t>of Success: </a:t>
            </a:r>
            <a:r>
              <a:rPr lang="en-US" dirty="0"/>
              <a:t>(i.e. new connections, a changed practice, greater awareness, increased will)   </a:t>
            </a:r>
            <a:endParaRPr lang="en-US" dirty="0" smtClean="0"/>
          </a:p>
          <a:p>
            <a:pPr algn="l"/>
            <a:endParaRPr lang="en-US" sz="13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Reconnected </a:t>
            </a:r>
            <a:r>
              <a:rPr lang="en-US" dirty="0" smtClean="0"/>
              <a:t>with those previously at the table under Dufferin WFD Committee, increased awareness  of what is happening in DC  across a broad spectrum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Greater collective understanding </a:t>
            </a:r>
            <a:r>
              <a:rPr lang="en-US" dirty="0" smtClean="0"/>
              <a:t>of the miss-matched expectations by both employees and employers as well as updating DC stated challenges based on new data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Rejuvenated will </a:t>
            </a:r>
            <a:r>
              <a:rPr lang="en-US" dirty="0" smtClean="0"/>
              <a:t>to work together to address employment from a collective perspective knowing what each party is doing and how we can leverage each others work </a:t>
            </a:r>
          </a:p>
          <a:p>
            <a:pPr algn="l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32998" y="381578"/>
          <a:ext cx="6343650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95137"/>
                <a:gridCol w="5148513"/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cx="http://schemas.microsoft.com/office/drawing/2014/chartex" xmlns:cx1="http://schemas.microsoft.com/office/drawing/2015/9/8/chartex" xmlns:w16se="http://schemas.microsoft.com/office/word/2015/wordml/symex" xmlns:mo="http://schemas.microsoft.com/office/mac/office/2008/main" xmlns:mv="urn:schemas-microsoft-com:mac:vml" xmlns:asvg="http://schemas.microsoft.com/office/drawing/2016/SVG/main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embed="rId18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9" name="Graphic 266" descr="Employee Badge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24"/>
              </a:ext>
            </a:extLst>
          </a:blip>
          <a:stretch>
            <a:fillRect/>
          </a:stretch>
        </p:blipFill>
        <p:spPr>
          <a:xfrm>
            <a:off x="4108383" y="38157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778" y="1706246"/>
            <a:ext cx="10006385" cy="46021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 smtClean="0"/>
              <a:t>ACTION:</a:t>
            </a:r>
            <a:r>
              <a:rPr lang="en-US" sz="8000" dirty="0" smtClean="0"/>
              <a:t> Develop </a:t>
            </a:r>
            <a:r>
              <a:rPr lang="en-US" sz="8000" dirty="0"/>
              <a:t>and deliver health equity training(s) - To build capacity and raise awareness of local health equity issues</a:t>
            </a:r>
            <a:endParaRPr lang="en-CA" sz="8000" dirty="0"/>
          </a:p>
          <a:p>
            <a:pPr algn="l"/>
            <a:r>
              <a:rPr lang="en-US" sz="8000" b="1" dirty="0"/>
              <a:t>Working group members: </a:t>
            </a:r>
          </a:p>
          <a:p>
            <a:pPr algn="l"/>
            <a:endParaRPr lang="en-US" dirty="0"/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Heather Hayes, Orangeville Foodbank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Maureen </a:t>
            </a:r>
            <a:r>
              <a:rPr lang="en-US" sz="6400" dirty="0" err="1"/>
              <a:t>Riedler</a:t>
            </a:r>
            <a:r>
              <a:rPr lang="en-US" sz="6400" dirty="0"/>
              <a:t>, Hospice Dufferin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Andrea </a:t>
            </a:r>
            <a:r>
              <a:rPr lang="en-US" sz="6400" dirty="0" err="1"/>
              <a:t>Noorani</a:t>
            </a:r>
            <a:r>
              <a:rPr lang="en-US" sz="6400" dirty="0"/>
              <a:t>, Friends &amp; Advocates, Peel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6400" dirty="0"/>
              <a:t>John </a:t>
            </a:r>
            <a:r>
              <a:rPr lang="en-CA" sz="6400" dirty="0" err="1"/>
              <a:t>Oosterhof</a:t>
            </a:r>
            <a:r>
              <a:rPr lang="en-CA" sz="6400" dirty="0"/>
              <a:t> , Community Member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6400" dirty="0"/>
              <a:t>Wendy Taylor-Brett , CW Local Health Integration Network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6400" dirty="0"/>
              <a:t>Julie Vanderwerf, Community Services, Dufferin County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  <a:p>
            <a:pPr algn="l"/>
            <a:r>
              <a:rPr lang="en-US" sz="8000" b="1" dirty="0"/>
              <a:t>Top 3 actions: </a:t>
            </a:r>
          </a:p>
          <a:p>
            <a:pPr algn="l"/>
            <a:r>
              <a:rPr lang="en-US" sz="8000" dirty="0"/>
              <a:t>1. Health Equity workshops scheduled: 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6400" dirty="0"/>
              <a:t>Treating Patients with C.A.R.E. and the Empathy Effect-June 4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6400" dirty="0"/>
              <a:t>Bridges Out of Poverty –September 16 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6400" dirty="0"/>
              <a:t>GW Task Force to Eliminate Poverty with Community Members speaking to lived experience-Fall 2019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6400" dirty="0"/>
              <a:t>CW LHIN &amp; William Osler Health System -Fall 2019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53852" y="381578"/>
          <a:ext cx="6322795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00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2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EQUITY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9" name="Picture 8" descr="Related image"/>
          <p:cNvPicPr/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93" b="99620" l="50860" r="100000">
                        <a14:foregroundMark x1="61605" y1="36122" x2="61605" y2="36122"/>
                        <a14:foregroundMark x1="53582" y1="39924" x2="53582" y2="39924"/>
                        <a14:foregroundMark x1="78797" y1="35741" x2="78797" y2="35741"/>
                        <a14:foregroundMark x1="92693" y1="37643" x2="92693" y2="37643"/>
                        <a14:foregroundMark x1="63754" y1="93916" x2="63754" y2="93916"/>
                        <a14:foregroundMark x1="92693" y1="79087" x2="92693" y2="79087"/>
                        <a14:foregroundMark x1="93410" y1="90875" x2="93410" y2="9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46" t="20660"/>
          <a:stretch/>
        </p:blipFill>
        <p:spPr bwMode="auto">
          <a:xfrm>
            <a:off x="3911066" y="448253"/>
            <a:ext cx="914400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top priority red image"/>
          <p:cNvPicPr/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7332" b="27105"/>
          <a:stretch/>
        </p:blipFill>
        <p:spPr bwMode="auto">
          <a:xfrm rot="154238">
            <a:off x="79074" y="1853534"/>
            <a:ext cx="1427537" cy="590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D18AE0-83E0-4AB8-B476-A980E9D0332F}"/>
              </a:ext>
            </a:extLst>
          </p:cNvPr>
          <p:cNvSpPr txBox="1"/>
          <p:nvPr/>
        </p:nvSpPr>
        <p:spPr>
          <a:xfrm>
            <a:off x="6814503" y="2401456"/>
            <a:ext cx="5000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Leslie Barnes, Services and Housing in the 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Heidi </a:t>
            </a:r>
            <a:r>
              <a:rPr lang="en-CA" sz="1600" dirty="0" err="1"/>
              <a:t>Vanderhorst</a:t>
            </a:r>
            <a:r>
              <a:rPr lang="en-CA" sz="1600" dirty="0"/>
              <a:t> , Dufferin Family Health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Tim Smith ,CMHA, Peel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Mary Wheelwright , Headwaters Health Care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Elaine Capes, Coordinator, DCEC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Dave Pearson</a:t>
            </a:r>
            <a:r>
              <a:rPr lang="en-CA" dirty="0"/>
              <a:t>, </a:t>
            </a:r>
            <a:r>
              <a:rPr lang="en-CA" sz="1600" dirty="0"/>
              <a:t>CW Local Health Integration Network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69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2" y="2027672"/>
            <a:ext cx="10474036" cy="44487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2. Communication:  Development of Health Equity messages </a:t>
            </a:r>
          </a:p>
          <a:p>
            <a:pPr marL="3140075" indent="-3140075" algn="l"/>
            <a:r>
              <a:rPr lang="en-US" dirty="0"/>
              <a:t>3. Promotion/informing: Developed and implementation of social media accounts,    Join-In and updated website</a:t>
            </a:r>
            <a:endParaRPr lang="en-CA" dirty="0"/>
          </a:p>
          <a:p>
            <a:pPr algn="l"/>
            <a:r>
              <a:rPr lang="en-US" b="1" dirty="0"/>
              <a:t>Stories of Success</a:t>
            </a:r>
            <a:r>
              <a:rPr lang="en-US" dirty="0"/>
              <a:t>: (i.e. new connections, a changed practice, greater awareness, increased will)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Awareness of the work that is currently being done in other </a:t>
            </a:r>
            <a:r>
              <a:rPr lang="en-US" dirty="0" smtClean="0"/>
              <a:t>agencies/organizations/ </a:t>
            </a:r>
            <a:r>
              <a:rPr lang="en-US" dirty="0"/>
              <a:t>community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Pilot project underway</a:t>
            </a:r>
            <a:r>
              <a:rPr lang="en-CA" dirty="0"/>
              <a:t> in Brampton/palliative care and working with vulnerable populations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dirty="0"/>
              <a:t>Poverty simulation exercise- Arthur –Fall 2019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dirty="0"/>
              <a:t>Organizations use of the Health Equity Impact Assessment (HEIA)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dirty="0"/>
              <a:t>Moving forward:  Discussions to review current barriers that exist in Dufferin by engaging and working with and listening to members of the community with lived experience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53852" y="381578"/>
          <a:ext cx="6322795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00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2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EQUITY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9" name="Picture 8" descr="Related image"/>
          <p:cNvPicPr/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93" b="99620" l="50860" r="100000">
                        <a14:foregroundMark x1="61605" y1="36122" x2="61605" y2="36122"/>
                        <a14:foregroundMark x1="53582" y1="39924" x2="53582" y2="39924"/>
                        <a14:foregroundMark x1="78797" y1="35741" x2="78797" y2="35741"/>
                        <a14:foregroundMark x1="92693" y1="37643" x2="92693" y2="37643"/>
                        <a14:foregroundMark x1="63754" y1="93916" x2="63754" y2="93916"/>
                        <a14:foregroundMark x1="92693" y1="79087" x2="92693" y2="79087"/>
                        <a14:foregroundMark x1="93410" y1="90875" x2="93410" y2="9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46" t="20660"/>
          <a:stretch/>
        </p:blipFill>
        <p:spPr bwMode="auto">
          <a:xfrm>
            <a:off x="3911066" y="448253"/>
            <a:ext cx="914400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79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378" y="1800284"/>
            <a:ext cx="9576795" cy="43767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ACTION:</a:t>
            </a:r>
            <a:r>
              <a:rPr lang="en-US" dirty="0" smtClean="0"/>
              <a:t> Investigate </a:t>
            </a:r>
            <a:r>
              <a:rPr lang="en-US" dirty="0"/>
              <a:t>collaborative solutions for mixed housing with mixed living/sharing arrangements for different client groups, recognizing that it may involve zoning, joint planning, pooling dollars, building business cases and seeking grants (i.e. Golden Girls, etc</a:t>
            </a:r>
            <a:r>
              <a:rPr lang="en-US" dirty="0" smtClean="0"/>
              <a:t>.)</a:t>
            </a:r>
          </a:p>
          <a:p>
            <a:pPr algn="l"/>
            <a:r>
              <a:rPr lang="en-US" b="1" dirty="0" smtClean="0"/>
              <a:t>Working group members</a:t>
            </a:r>
            <a:r>
              <a:rPr lang="en-US" dirty="0" smtClean="0"/>
              <a:t>: </a:t>
            </a:r>
          </a:p>
          <a:p>
            <a:pPr algn="l"/>
            <a:r>
              <a:rPr lang="en-US" dirty="0" smtClean="0"/>
              <a:t>United Way, Dufferin County Community Services, DC MOVES, Community Member John Oosterhof, SHIP, Central West LHIN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Top 3 actions: </a:t>
            </a:r>
          </a:p>
          <a:p>
            <a:pPr algn="l"/>
            <a:r>
              <a:rPr lang="en-US" dirty="0" smtClean="0"/>
              <a:t>1. Golden Girls presentation to sub-group on June 6th</a:t>
            </a:r>
          </a:p>
          <a:p>
            <a:pPr algn="l"/>
            <a:r>
              <a:rPr lang="en-US" dirty="0" smtClean="0"/>
              <a:t>2. Creation of a list of considerations to be submitted to the consultant WSP for the Official Plan update as part of the Municipal Comprehensive Review </a:t>
            </a:r>
          </a:p>
          <a:p>
            <a:pPr algn="l"/>
            <a:r>
              <a:rPr lang="en-US" dirty="0" smtClean="0"/>
              <a:t>3.  Brainstorming of potential future actions and areas where further investigation is needed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32998" y="381578"/>
          <a:ext cx="6343650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bg1"/>
                          </a:solidFill>
                          <a:effectLst/>
                        </a:rPr>
                        <a:t>HOUSING &amp; HOMELESSNESS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18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8" name="Picture 7" descr="Image result for top priority red image"/>
          <p:cNvPicPr/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7332" b="27105"/>
          <a:stretch/>
        </p:blipFill>
        <p:spPr bwMode="auto">
          <a:xfrm rot="154238">
            <a:off x="174814" y="2082979"/>
            <a:ext cx="1475191" cy="531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20"/>
              </a:ext>
            </a:extLst>
          </a:blip>
          <a:stretch>
            <a:fillRect/>
          </a:stretch>
        </p:blipFill>
        <p:spPr>
          <a:xfrm>
            <a:off x="4007318" y="44825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662" y="287540"/>
            <a:ext cx="7333969" cy="87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5967" y="1800284"/>
            <a:ext cx="9144000" cy="4013735"/>
          </a:xfrm>
        </p:spPr>
        <p:txBody>
          <a:bodyPr>
            <a:normAutofit/>
          </a:bodyPr>
          <a:lstStyle/>
          <a:p>
            <a:pPr algn="l"/>
            <a:endParaRPr lang="en-US" sz="3200" b="1" dirty="0" smtClean="0"/>
          </a:p>
          <a:p>
            <a:pPr algn="l"/>
            <a:r>
              <a:rPr lang="en-US" sz="2800" b="1" dirty="0" smtClean="0"/>
              <a:t>Stories of Success: </a:t>
            </a:r>
            <a:r>
              <a:rPr lang="en-US" sz="2800" dirty="0" smtClean="0"/>
              <a:t>(i.e. new connections, a changed practice, greater awareness, increased will)   </a:t>
            </a:r>
          </a:p>
          <a:p>
            <a:pPr algn="l"/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New connection of Dorothy from Golden Girls. She will be able to spread information about homesharing to a larger audience.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32998" y="381578"/>
          <a:ext cx="6343650" cy="6819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bg1"/>
                          </a:solidFill>
                          <a:effectLst/>
                        </a:rPr>
                        <a:t>HOUSING &amp; HOMELESSNESS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5" name="Graphic 263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-2342862"/>
            <a:ext cx="5461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18"/>
              </a:ext>
            </a:extLst>
          </a:blip>
          <a:stretch>
            <a:fillRect/>
          </a:stretch>
        </p:blipFill>
        <p:spPr>
          <a:xfrm>
            <a:off x="3732998" y="1157606"/>
            <a:ext cx="548640" cy="548640"/>
          </a:xfrm>
          <a:prstGeom prst="rect">
            <a:avLst/>
          </a:prstGeom>
        </p:spPr>
      </p:pic>
      <p:pic>
        <p:nvPicPr>
          <p:cNvPr id="9" name="Graphic 263" descr="Hou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4007318" y="44825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7" y="545431"/>
            <a:ext cx="10022305" cy="5951621"/>
          </a:xfrm>
        </p:spPr>
      </p:pic>
    </p:spTree>
    <p:extLst>
      <p:ext uri="{BB962C8B-B14F-4D97-AF65-F5344CB8AC3E}">
        <p14:creationId xmlns:p14="http://schemas.microsoft.com/office/powerpoint/2010/main" val="28746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CA" dirty="0" smtClean="0">
              <a:hlinkClick r:id="rId2"/>
            </a:endParaRPr>
          </a:p>
          <a:p>
            <a:pPr algn="ctr"/>
            <a:endParaRPr lang="en-CA" dirty="0">
              <a:hlinkClick r:id="rId2"/>
            </a:endParaRPr>
          </a:p>
          <a:p>
            <a:pPr algn="ctr"/>
            <a:endParaRPr lang="en-CA" dirty="0" smtClean="0">
              <a:hlinkClick r:id="rId2"/>
            </a:endParaRPr>
          </a:p>
          <a:p>
            <a:pPr marL="0" indent="0" algn="ctr">
              <a:buNone/>
            </a:pP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://dcmoves.org/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" y="213680"/>
            <a:ext cx="290779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53174" y="1104942"/>
            <a:ext cx="9217033" cy="20270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DCEC &amp; Getting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to Impact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F7BFD4-A659-4E44-A84F-B9F17923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05" y="4883656"/>
            <a:ext cx="2755115" cy="991842"/>
          </a:xfrm>
          <a:prstGeom prst="rect">
            <a:avLst/>
          </a:prstGeom>
        </p:spPr>
      </p:pic>
      <p:sp>
        <p:nvSpPr>
          <p:cNvPr id="11" name="Google Shape;149;p21">
            <a:extLst>
              <a:ext uri="{FF2B5EF4-FFF2-40B4-BE49-F238E27FC236}">
                <a16:creationId xmlns:a16="http://schemas.microsoft.com/office/drawing/2014/main" xmlns="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1290876" y="3597717"/>
            <a:ext cx="1926149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rgbClr val="00BEF2"/>
                </a:solidFill>
              </a:rPr>
              <a:t>May </a:t>
            </a:r>
            <a:r>
              <a:rPr lang="en-CA" sz="2133" b="1" kern="0" dirty="0">
                <a:solidFill>
                  <a:srgbClr val="00BEF2"/>
                </a:solidFill>
              </a:rPr>
              <a:t>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04" y="3461227"/>
            <a:ext cx="2755115" cy="14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GETTING TO IMPACT CAPACITY-BUILDING PROGRAM</a:t>
            </a:r>
            <a:endParaRPr lang="en-CA" sz="2667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838452"/>
            <a:ext cx="9739900" cy="3880703"/>
          </a:xfrm>
        </p:spPr>
        <p:txBody>
          <a:bodyPr/>
          <a:lstStyle/>
          <a:p>
            <a:r>
              <a:rPr lang="en-US" sz="1800" dirty="0" smtClean="0"/>
              <a:t>Vibrant </a:t>
            </a:r>
            <a:r>
              <a:rPr lang="en-US" sz="1800" dirty="0"/>
              <a:t>Communities (VC</a:t>
            </a:r>
            <a:r>
              <a:rPr lang="en-US" sz="1800" dirty="0" smtClean="0"/>
              <a:t>) from the </a:t>
            </a:r>
            <a:r>
              <a:rPr lang="en-US" sz="1800" dirty="0"/>
              <a:t>Tamarack Institute for Community </a:t>
            </a:r>
            <a:r>
              <a:rPr lang="en-US" sz="1800" dirty="0" smtClean="0"/>
              <a:t>Engagement invited us to take part in a learning opportunity to develop </a:t>
            </a:r>
            <a:r>
              <a:rPr lang="en-US" sz="1800" dirty="0"/>
              <a:t>a community impact </a:t>
            </a:r>
            <a:r>
              <a:rPr lang="en-US" sz="1800" dirty="0" smtClean="0"/>
              <a:t>report</a:t>
            </a:r>
          </a:p>
          <a:p>
            <a:r>
              <a:rPr lang="en-US" sz="1800" dirty="0"/>
              <a:t>The </a:t>
            </a:r>
            <a:r>
              <a:rPr lang="en-US" sz="1800" i="1" dirty="0"/>
              <a:t>Getting to Impact </a:t>
            </a:r>
            <a:r>
              <a:rPr lang="en-US" sz="1800" dirty="0"/>
              <a:t>coaching series provides </a:t>
            </a:r>
            <a:r>
              <a:rPr lang="en-US" sz="1800" dirty="0" smtClean="0"/>
              <a:t>a </a:t>
            </a:r>
            <a:r>
              <a:rPr lang="en-US" sz="1800" dirty="0"/>
              <a:t>high-level framework to </a:t>
            </a:r>
            <a:r>
              <a:rPr lang="en-US" sz="1800" dirty="0" smtClean="0"/>
              <a:t>assist with organizing and understanding poverty </a:t>
            </a:r>
            <a:r>
              <a:rPr lang="en-US" sz="1800" dirty="0"/>
              <a:t>and poverty reduction, and to </a:t>
            </a:r>
            <a:r>
              <a:rPr lang="en-US" sz="1800" dirty="0" smtClean="0"/>
              <a:t>effectively measure </a:t>
            </a:r>
            <a:r>
              <a:rPr lang="en-US" sz="1800" dirty="0"/>
              <a:t>and communicate the impacts of </a:t>
            </a:r>
            <a:r>
              <a:rPr lang="en-US" sz="1800" dirty="0" smtClean="0"/>
              <a:t>poverty </a:t>
            </a:r>
            <a:r>
              <a:rPr lang="en-US" sz="1800" dirty="0"/>
              <a:t>reduction efforts to local </a:t>
            </a:r>
            <a:r>
              <a:rPr lang="en-US" sz="1800" dirty="0" smtClean="0"/>
              <a:t>stakeholders. The program includes six modules: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1: Foundations of Measurement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2: Shifting Awareness &amp; Culture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3: Nudging Systems &amp; Policy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4: Programmatic Innovations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5: Population Level Change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6: Communicating </a:t>
            </a:r>
            <a:r>
              <a:rPr lang="en-US" sz="1800" dirty="0" smtClean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22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6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63" y="2947737"/>
            <a:ext cx="9144000" cy="2887579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r>
              <a:rPr lang="en-CA" sz="4400" b="1" dirty="0" smtClean="0"/>
              <a:t>Evaluation Link </a:t>
            </a:r>
            <a:r>
              <a:rPr lang="en-CA" sz="4400" b="1" dirty="0" smtClean="0">
                <a:sym typeface="Wingdings" panose="05000000000000000000" pitchFamily="2" charset="2"/>
              </a:rPr>
              <a:t></a:t>
            </a:r>
            <a:endParaRPr lang="en-CA" sz="4400" b="1" dirty="0" smtClean="0"/>
          </a:p>
          <a:p>
            <a:r>
              <a:rPr lang="en-CA" sz="4400" b="1" dirty="0" smtClean="0"/>
              <a:t>Thank you !</a:t>
            </a:r>
            <a:endParaRPr lang="en-CA" sz="4400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8" y="462602"/>
            <a:ext cx="1873231" cy="1535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10" y="543364"/>
            <a:ext cx="1905491" cy="1533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92" y="237628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11938"/>
              </p:ext>
            </p:extLst>
          </p:nvPr>
        </p:nvGraphicFramePr>
        <p:xfrm>
          <a:off x="838200" y="2627730"/>
          <a:ext cx="10515600" cy="322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178790">
                <a:tc>
                  <a:txBody>
                    <a:bodyPr/>
                    <a:lstStyle/>
                    <a:p>
                      <a:pPr lvl="1"/>
                      <a:r>
                        <a:rPr lang="en-CA" sz="3600" dirty="0" smtClean="0">
                          <a:solidFill>
                            <a:schemeClr val="tx1"/>
                          </a:solidFill>
                        </a:rPr>
                        <a:t>                    GIVE </a:t>
                      </a:r>
                      <a:endParaRPr lang="en-C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600" dirty="0" smtClean="0">
                          <a:solidFill>
                            <a:schemeClr val="tx1"/>
                          </a:solidFill>
                        </a:rPr>
                        <a:t>             GET </a:t>
                      </a:r>
                      <a:endParaRPr lang="en-C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294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68294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68294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98" y="0"/>
            <a:ext cx="4287004" cy="2144557"/>
          </a:xfrm>
          <a:prstGeom prst="rect">
            <a:avLst/>
          </a:prstGeom>
        </p:spPr>
      </p:pic>
      <p:pic>
        <p:nvPicPr>
          <p:cNvPr id="6" name="Picture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81" y="3715417"/>
            <a:ext cx="2139950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 bwMode="auto">
          <a:xfrm>
            <a:off x="2342966" y="3855117"/>
            <a:ext cx="2421539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95" y="2055813"/>
            <a:ext cx="10515600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sz="4000" b="1" dirty="0" smtClean="0"/>
              <a:t>Guest </a:t>
            </a:r>
            <a:r>
              <a:rPr lang="en-CA" sz="4000" b="1" dirty="0"/>
              <a:t>Presenters</a:t>
            </a:r>
          </a:p>
          <a:p>
            <a:pPr lvl="1"/>
            <a:r>
              <a:rPr lang="en-CA" sz="4000" dirty="0" smtClean="0"/>
              <a:t>Edify </a:t>
            </a:r>
            <a:r>
              <a:rPr lang="en-CA" sz="4000" dirty="0"/>
              <a:t>Centre </a:t>
            </a:r>
            <a:r>
              <a:rPr lang="en-CA" sz="4000" dirty="0" smtClean="0"/>
              <a:t>– </a:t>
            </a:r>
            <a:r>
              <a:rPr lang="en-CA" sz="4000" dirty="0"/>
              <a:t>Sonia MacDonald with Brian McFadden </a:t>
            </a:r>
          </a:p>
          <a:p>
            <a:pPr lvl="1"/>
            <a:r>
              <a:rPr lang="en-CA" sz="4000" dirty="0"/>
              <a:t>Recreational </a:t>
            </a:r>
            <a:r>
              <a:rPr lang="en-CA" sz="4000" dirty="0" smtClean="0"/>
              <a:t>Respite </a:t>
            </a:r>
            <a:r>
              <a:rPr lang="en-CA" sz="4000" dirty="0"/>
              <a:t>–  Lyndsay Gate </a:t>
            </a:r>
          </a:p>
          <a:p>
            <a:pPr lvl="1"/>
            <a:r>
              <a:rPr lang="en-CA" sz="4000" dirty="0"/>
              <a:t>211 </a:t>
            </a:r>
            <a:r>
              <a:rPr lang="en-CA" sz="4000" dirty="0" smtClean="0"/>
              <a:t>Central East ON –  </a:t>
            </a:r>
            <a:r>
              <a:rPr lang="en-US" sz="4000" dirty="0"/>
              <a:t>Pamela Hillier, Executive Director Community </a:t>
            </a:r>
            <a:r>
              <a:rPr lang="en-US" sz="4000" dirty="0" smtClean="0"/>
              <a:t>Connection</a:t>
            </a:r>
          </a:p>
          <a:p>
            <a:pPr marL="457200" lvl="1" indent="0">
              <a:buNone/>
            </a:pPr>
            <a:r>
              <a:rPr lang="en-US" sz="4000" u="sng" dirty="0" smtClean="0">
                <a:hlinkClick r:id="rId2"/>
              </a:rPr>
              <a:t>https</a:t>
            </a:r>
            <a:r>
              <a:rPr lang="en-US" sz="4000" u="sng" dirty="0">
                <a:hlinkClick r:id="rId2"/>
              </a:rPr>
              <a:t>://drive.google.com/open?id=1Fd1kg0TTRQ5RKbZCc0ba921QpoabMvzb</a:t>
            </a:r>
            <a:endParaRPr lang="en-CA" sz="4000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98" y="0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969" y="2328529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4000" b="1" dirty="0" smtClean="0"/>
              <a:t>Project Updates</a:t>
            </a:r>
            <a:endParaRPr lang="en-CA" sz="4000" b="1" dirty="0"/>
          </a:p>
          <a:p>
            <a:pPr lvl="1"/>
            <a:r>
              <a:rPr lang="en-CA" sz="4000" dirty="0" smtClean="0"/>
              <a:t>Dufferin Community Foundation – </a:t>
            </a:r>
            <a:r>
              <a:rPr lang="en-CA" sz="4000" dirty="0" err="1" smtClean="0"/>
              <a:t>Gord</a:t>
            </a:r>
            <a:r>
              <a:rPr lang="en-CA" sz="4000" dirty="0" smtClean="0"/>
              <a:t> </a:t>
            </a:r>
            <a:r>
              <a:rPr lang="en-CA" sz="4000" dirty="0" err="1" smtClean="0"/>
              <a:t>Gallaugher</a:t>
            </a:r>
            <a:r>
              <a:rPr lang="en-CA" sz="4000" dirty="0" smtClean="0"/>
              <a:t> </a:t>
            </a:r>
            <a:endParaRPr lang="en-CA" sz="4000" dirty="0"/>
          </a:p>
          <a:p>
            <a:pPr lvl="1"/>
            <a:r>
              <a:rPr lang="en-CA" sz="4000" dirty="0" smtClean="0"/>
              <a:t>SHIP – Evaluation and Research Team </a:t>
            </a:r>
            <a:endParaRPr lang="en-CA" sz="4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98" y="126071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95" y="2055813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4000" dirty="0" smtClean="0"/>
          </a:p>
          <a:p>
            <a:pPr marL="457200" lvl="1" indent="0">
              <a:buNone/>
            </a:pPr>
            <a:r>
              <a:rPr lang="en-CA" sz="4000" dirty="0" smtClean="0"/>
              <a:t>Who’s in the room ?</a:t>
            </a:r>
          </a:p>
          <a:p>
            <a:pPr marL="457200" lvl="1" indent="0">
              <a:buNone/>
            </a:pPr>
            <a:endParaRPr lang="en-CA" sz="4000" dirty="0"/>
          </a:p>
          <a:p>
            <a:pPr marL="457200" lvl="1" indent="0">
              <a:buNone/>
            </a:pPr>
            <a:r>
              <a:rPr lang="en-CA" sz="4000" dirty="0" smtClean="0"/>
              <a:t>Connection Break – come back at 11:00 </a:t>
            </a:r>
            <a:r>
              <a:rPr lang="en-CA" sz="4000" dirty="0" smtClean="0">
                <a:sym typeface="Wingdings" panose="05000000000000000000" pitchFamily="2" charset="2"/>
              </a:rPr>
              <a:t></a:t>
            </a:r>
            <a:endParaRPr lang="en-CA" sz="4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93" y="79002"/>
            <a:ext cx="4287004" cy="18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90010"/>
            <a:ext cx="9144000" cy="3661611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r>
              <a:rPr lang="en-CA" sz="2800" b="1" dirty="0" smtClean="0"/>
              <a:t>VISION:</a:t>
            </a:r>
            <a:r>
              <a:rPr lang="en-US" sz="2800" dirty="0" smtClean="0"/>
              <a:t> A community where individuals, associations and institutions recognize their role in leaving no community issue unresolved.</a:t>
            </a:r>
          </a:p>
          <a:p>
            <a:endParaRPr lang="en-CA" sz="2800" dirty="0" smtClean="0"/>
          </a:p>
          <a:p>
            <a:r>
              <a:rPr lang="en-US" sz="2800" b="1" dirty="0" smtClean="0"/>
              <a:t>MISSION</a:t>
            </a:r>
            <a:r>
              <a:rPr lang="en-US" sz="2800" dirty="0" smtClean="0"/>
              <a:t>: We create a platform for fostering collaboration and information and knowledge sharing to benefit the residents of Dufferin County.</a:t>
            </a:r>
            <a:endParaRPr lang="en-CA" sz="2800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98" y="0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05" y="2310063"/>
            <a:ext cx="10519611" cy="373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GOALS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Generate / foster collaborative opportunities to provide coordinated approaches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Increase community agency capacity 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Identify and address service gaps 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40" y="0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83" y="2362356"/>
            <a:ext cx="10519611" cy="30961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b="1" i="1" dirty="0" smtClean="0"/>
              <a:t>Implementing the Mission towards achieving the Goals</a:t>
            </a:r>
          </a:p>
          <a:p>
            <a:pPr marL="457200" lvl="1" indent="0" algn="ctr">
              <a:buNone/>
            </a:pPr>
            <a:r>
              <a:rPr lang="en-US" sz="2800" b="1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CA" dirty="0" smtClean="0"/>
              <a:t>across 3 priority  areas identified by the human service agency community</a:t>
            </a:r>
          </a:p>
          <a:p>
            <a:pPr marL="0" indent="0" algn="ctr">
              <a:buNone/>
            </a:pPr>
            <a:r>
              <a:rPr lang="en-CA" dirty="0" smtClean="0"/>
              <a:t> </a:t>
            </a:r>
          </a:p>
          <a:p>
            <a:pPr marL="0" indent="0" algn="ctr">
              <a:buNone/>
            </a:pPr>
            <a:r>
              <a:rPr lang="en-CA" dirty="0" smtClean="0"/>
              <a:t>  </a:t>
            </a:r>
            <a:r>
              <a:rPr lang="en-CA" sz="3200" dirty="0" smtClean="0">
                <a:solidFill>
                  <a:srgbClr val="00B050"/>
                </a:solidFill>
              </a:rPr>
              <a:t>Community Wellbeing    </a:t>
            </a:r>
            <a:r>
              <a:rPr lang="en-CA" sz="3200" dirty="0" smtClean="0">
                <a:solidFill>
                  <a:srgbClr val="C00000"/>
                </a:solidFill>
              </a:rPr>
              <a:t>Poverty Reduction     </a:t>
            </a:r>
            <a:r>
              <a:rPr lang="en-CA" sz="3200" dirty="0" smtClean="0">
                <a:solidFill>
                  <a:srgbClr val="00B0F0"/>
                </a:solidFill>
              </a:rPr>
              <a:t>Resource Sharing 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86" y="0"/>
            <a:ext cx="4287004" cy="21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1154</Words>
  <Application>Microsoft Office PowerPoint</Application>
  <PresentationFormat>Widescreen</PresentationFormat>
  <Paragraphs>179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 year review  (Dec 13 to June 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DCEC &amp; Getting to Impact</vt:lpstr>
      <vt:lpstr>GETTING TO IMPACT CAPACITY-BUILDING PROGRAM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2019-06-11T20:00:45Z</dcterms:created>
  <dcterms:modified xsi:type="dcterms:W3CDTF">2019-06-17T21:38:19Z</dcterms:modified>
</cp:coreProperties>
</file>