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2" r:id="rId2"/>
    <p:sldId id="326" r:id="rId3"/>
    <p:sldId id="327" r:id="rId4"/>
    <p:sldId id="291" r:id="rId5"/>
    <p:sldId id="306" r:id="rId6"/>
    <p:sldId id="328" r:id="rId7"/>
    <p:sldId id="329" r:id="rId8"/>
    <p:sldId id="349" r:id="rId9"/>
    <p:sldId id="331" r:id="rId10"/>
    <p:sldId id="355" r:id="rId11"/>
    <p:sldId id="356" r:id="rId12"/>
    <p:sldId id="357" r:id="rId13"/>
    <p:sldId id="358" r:id="rId14"/>
    <p:sldId id="352" r:id="rId15"/>
    <p:sldId id="335" r:id="rId16"/>
    <p:sldId id="336" r:id="rId17"/>
    <p:sldId id="337" r:id="rId18"/>
    <p:sldId id="350" r:id="rId19"/>
    <p:sldId id="299" r:id="rId20"/>
    <p:sldId id="345" r:id="rId21"/>
    <p:sldId id="359" r:id="rId22"/>
    <p:sldId id="28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55071" autoAdjust="0"/>
  </p:normalViewPr>
  <p:slideViewPr>
    <p:cSldViewPr snapToGrid="0">
      <p:cViewPr varScale="1">
        <p:scale>
          <a:sx n="40" d="100"/>
          <a:sy n="40" d="100"/>
        </p:scale>
        <p:origin x="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1B329-BFFA-4815-9F03-146368D4D72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CA"/>
        </a:p>
      </dgm:t>
    </dgm:pt>
    <dgm:pt modelId="{808AE8CD-C190-4635-BD6F-0DBE7CE36399}">
      <dgm:prSet custT="1"/>
      <dgm:spPr/>
      <dgm:t>
        <a:bodyPr/>
        <a:lstStyle/>
        <a:p>
          <a:r>
            <a:rPr lang="en-US" sz="1600" dirty="0" smtClean="0">
              <a:solidFill>
                <a:schemeClr val="tx1"/>
              </a:solidFill>
            </a:rPr>
            <a:t>Poverty Summit November 2015</a:t>
          </a:r>
        </a:p>
      </dgm:t>
    </dgm:pt>
    <dgm:pt modelId="{7046B01C-0F08-4257-A005-9A9AF47F9155}" type="parTrans" cxnId="{0F91F600-7596-4BA1-9116-5E4DD51F5EF5}">
      <dgm:prSet/>
      <dgm:spPr/>
      <dgm:t>
        <a:bodyPr/>
        <a:lstStyle/>
        <a:p>
          <a:endParaRPr lang="en-CA"/>
        </a:p>
      </dgm:t>
    </dgm:pt>
    <dgm:pt modelId="{8CBA7E62-A669-4C55-8459-B6F9AD9EC4E5}" type="sibTrans" cxnId="{0F91F600-7596-4BA1-9116-5E4DD51F5EF5}">
      <dgm:prSet/>
      <dgm:spPr/>
      <dgm:t>
        <a:bodyPr/>
        <a:lstStyle/>
        <a:p>
          <a:endParaRPr lang="en-CA"/>
        </a:p>
      </dgm:t>
    </dgm:pt>
    <dgm:pt modelId="{59092EBE-5ACF-441C-834D-D97ECC98904A}">
      <dgm:prSet custT="1"/>
      <dgm:spPr/>
      <dgm:t>
        <a:bodyPr/>
        <a:lstStyle/>
        <a:p>
          <a:r>
            <a:rPr lang="en-US" sz="1400" dirty="0" smtClean="0">
              <a:solidFill>
                <a:schemeClr val="tx1"/>
              </a:solidFill>
            </a:rPr>
            <a:t>Engagement and </a:t>
          </a:r>
          <a:r>
            <a:rPr lang="en-US" sz="1600" dirty="0" smtClean="0">
              <a:solidFill>
                <a:schemeClr val="tx1"/>
              </a:solidFill>
            </a:rPr>
            <a:t>Discussion</a:t>
          </a:r>
          <a:r>
            <a:rPr lang="en-US" sz="1400" dirty="0" smtClean="0">
              <a:solidFill>
                <a:schemeClr val="tx1"/>
              </a:solidFill>
            </a:rPr>
            <a:t> local level 2016</a:t>
          </a:r>
        </a:p>
      </dgm:t>
    </dgm:pt>
    <dgm:pt modelId="{F0383355-96D0-4C1E-8699-8026C240F625}" type="parTrans" cxnId="{1E179AFD-AB7B-4DD5-94BB-556AB58DBC54}">
      <dgm:prSet/>
      <dgm:spPr/>
      <dgm:t>
        <a:bodyPr/>
        <a:lstStyle/>
        <a:p>
          <a:endParaRPr lang="en-CA"/>
        </a:p>
      </dgm:t>
    </dgm:pt>
    <dgm:pt modelId="{14532D21-D936-4435-B667-2FA9446F42C0}" type="sibTrans" cxnId="{1E179AFD-AB7B-4DD5-94BB-556AB58DBC54}">
      <dgm:prSet/>
      <dgm:spPr/>
      <dgm:t>
        <a:bodyPr/>
        <a:lstStyle/>
        <a:p>
          <a:endParaRPr lang="en-CA"/>
        </a:p>
      </dgm:t>
    </dgm:pt>
    <dgm:pt modelId="{B623996B-B235-47E5-8396-092A610821A6}">
      <dgm:prSet custT="1"/>
      <dgm:spPr/>
      <dgm:t>
        <a:bodyPr/>
        <a:lstStyle/>
        <a:p>
          <a:r>
            <a:rPr lang="en-US" sz="1600" dirty="0" smtClean="0">
              <a:solidFill>
                <a:schemeClr val="tx1"/>
              </a:solidFill>
            </a:rPr>
            <a:t>Collaboration between County and HCIA 2016</a:t>
          </a:r>
        </a:p>
      </dgm:t>
    </dgm:pt>
    <dgm:pt modelId="{0ED34D55-76AF-4E1D-97D3-1250DF57A3AA}" type="parTrans" cxnId="{612EF970-7C1D-44CB-B025-124F325A5EE7}">
      <dgm:prSet/>
      <dgm:spPr/>
      <dgm:t>
        <a:bodyPr/>
        <a:lstStyle/>
        <a:p>
          <a:endParaRPr lang="en-CA"/>
        </a:p>
      </dgm:t>
    </dgm:pt>
    <dgm:pt modelId="{3360BE8C-875F-4EE4-8997-5ACDC1518721}" type="sibTrans" cxnId="{612EF970-7C1D-44CB-B025-124F325A5EE7}">
      <dgm:prSet/>
      <dgm:spPr/>
      <dgm:t>
        <a:bodyPr/>
        <a:lstStyle/>
        <a:p>
          <a:endParaRPr lang="en-CA"/>
        </a:p>
      </dgm:t>
    </dgm:pt>
    <dgm:pt modelId="{5FFCCB6A-10D9-48E7-9EAF-B2DCFB13D39A}">
      <dgm:prSet custT="1"/>
      <dgm:spPr/>
      <dgm:t>
        <a:bodyPr/>
        <a:lstStyle/>
        <a:p>
          <a:r>
            <a:rPr lang="en-US" sz="1600" dirty="0" smtClean="0">
              <a:solidFill>
                <a:schemeClr val="tx1"/>
              </a:solidFill>
            </a:rPr>
            <a:t>Creation of DC MOVES 2016</a:t>
          </a:r>
        </a:p>
      </dgm:t>
    </dgm:pt>
    <dgm:pt modelId="{33CA88D3-54F9-4CAE-899D-C8539733F0C3}" type="parTrans" cxnId="{3722B493-9889-4468-9BA0-35ABBD2051C8}">
      <dgm:prSet/>
      <dgm:spPr/>
      <dgm:t>
        <a:bodyPr/>
        <a:lstStyle/>
        <a:p>
          <a:endParaRPr lang="en-CA"/>
        </a:p>
      </dgm:t>
    </dgm:pt>
    <dgm:pt modelId="{E26E231B-2CE8-4045-BDFB-982047017B92}" type="sibTrans" cxnId="{3722B493-9889-4468-9BA0-35ABBD2051C8}">
      <dgm:prSet/>
      <dgm:spPr/>
      <dgm:t>
        <a:bodyPr/>
        <a:lstStyle/>
        <a:p>
          <a:endParaRPr lang="en-CA"/>
        </a:p>
      </dgm:t>
    </dgm:pt>
    <dgm:pt modelId="{9298DCC5-41C6-4EAD-B013-C94806F46F9E}">
      <dgm:prSet custT="1"/>
      <dgm:spPr/>
      <dgm:t>
        <a:bodyPr/>
        <a:lstStyle/>
        <a:p>
          <a:r>
            <a:rPr lang="en-US" sz="1600" dirty="0" smtClean="0">
              <a:solidFill>
                <a:schemeClr val="tx1"/>
              </a:solidFill>
            </a:rPr>
            <a:t>Reducing Poverty in Dufferin County: A Proposed Strategic Framework Feb 2017</a:t>
          </a:r>
        </a:p>
      </dgm:t>
    </dgm:pt>
    <dgm:pt modelId="{44DA0B77-BA94-43FD-B62B-EC891CF4334A}" type="parTrans" cxnId="{34FDD801-020A-48C4-B129-DE3AF6C0A56E}">
      <dgm:prSet/>
      <dgm:spPr/>
      <dgm:t>
        <a:bodyPr/>
        <a:lstStyle/>
        <a:p>
          <a:endParaRPr lang="en-CA"/>
        </a:p>
      </dgm:t>
    </dgm:pt>
    <dgm:pt modelId="{E6CD8A50-9F3E-428E-A794-57C8EB009B91}" type="sibTrans" cxnId="{34FDD801-020A-48C4-B129-DE3AF6C0A56E}">
      <dgm:prSet/>
      <dgm:spPr/>
      <dgm:t>
        <a:bodyPr/>
        <a:lstStyle/>
        <a:p>
          <a:endParaRPr lang="en-CA"/>
        </a:p>
      </dgm:t>
    </dgm:pt>
    <dgm:pt modelId="{D969581F-2D49-4B9F-9047-C9B539031C2A}">
      <dgm:prSet custT="1"/>
      <dgm:spPr/>
      <dgm:t>
        <a:bodyPr/>
        <a:lstStyle/>
        <a:p>
          <a:r>
            <a:rPr lang="en-US" sz="1600" dirty="0" smtClean="0">
              <a:solidFill>
                <a:schemeClr val="tx1"/>
              </a:solidFill>
            </a:rPr>
            <a:t>Research</a:t>
          </a:r>
        </a:p>
        <a:p>
          <a:r>
            <a:rPr lang="en-US" sz="1600" dirty="0" smtClean="0">
              <a:solidFill>
                <a:schemeClr val="tx1"/>
              </a:solidFill>
            </a:rPr>
            <a:t>Discussion</a:t>
          </a:r>
        </a:p>
        <a:p>
          <a:r>
            <a:rPr lang="en-US" sz="1600" dirty="0" smtClean="0">
              <a:solidFill>
                <a:schemeClr val="tx1"/>
              </a:solidFill>
            </a:rPr>
            <a:t>Strategic </a:t>
          </a:r>
        </a:p>
        <a:p>
          <a:r>
            <a:rPr lang="en-US" sz="1600" dirty="0" smtClean="0">
              <a:solidFill>
                <a:schemeClr val="tx1"/>
              </a:solidFill>
            </a:rPr>
            <a:t>Priorities </a:t>
          </a:r>
        </a:p>
        <a:p>
          <a:r>
            <a:rPr lang="en-US" sz="1600" dirty="0" smtClean="0">
              <a:solidFill>
                <a:schemeClr val="tx1"/>
              </a:solidFill>
            </a:rPr>
            <a:t> DCPRTF 2017/2018</a:t>
          </a:r>
        </a:p>
      </dgm:t>
    </dgm:pt>
    <dgm:pt modelId="{341109C8-0960-4EA6-8D49-F9F03D89CB7B}" type="parTrans" cxnId="{F634ED00-532E-4BE3-B8DD-450E66AB75CC}">
      <dgm:prSet/>
      <dgm:spPr/>
      <dgm:t>
        <a:bodyPr/>
        <a:lstStyle/>
        <a:p>
          <a:endParaRPr lang="en-CA"/>
        </a:p>
      </dgm:t>
    </dgm:pt>
    <dgm:pt modelId="{46B9AFB5-42FD-437C-929F-C7CF92B17996}" type="sibTrans" cxnId="{F634ED00-532E-4BE3-B8DD-450E66AB75CC}">
      <dgm:prSet/>
      <dgm:spPr/>
      <dgm:t>
        <a:bodyPr/>
        <a:lstStyle/>
        <a:p>
          <a:endParaRPr lang="en-CA"/>
        </a:p>
      </dgm:t>
    </dgm:pt>
    <dgm:pt modelId="{8E328FF6-1BF9-450B-AE9B-D0C9E86AE68E}">
      <dgm:prSet custT="1"/>
      <dgm:spPr/>
      <dgm:t>
        <a:bodyPr/>
        <a:lstStyle/>
        <a:p>
          <a:r>
            <a:rPr lang="en-US" sz="1600" dirty="0" smtClean="0">
              <a:solidFill>
                <a:schemeClr val="tx1"/>
              </a:solidFill>
            </a:rPr>
            <a:t>Local Health Integration Network – Poverty Working Group 2018</a:t>
          </a:r>
        </a:p>
      </dgm:t>
    </dgm:pt>
    <dgm:pt modelId="{7923BD3D-5EE6-4243-9F86-EA17C09D817D}" type="parTrans" cxnId="{500142CE-7F55-4C3D-8ADD-88C183C49947}">
      <dgm:prSet/>
      <dgm:spPr/>
      <dgm:t>
        <a:bodyPr/>
        <a:lstStyle/>
        <a:p>
          <a:endParaRPr lang="en-CA"/>
        </a:p>
      </dgm:t>
    </dgm:pt>
    <dgm:pt modelId="{802C4693-1314-48F4-8910-5915D3545BEA}" type="sibTrans" cxnId="{500142CE-7F55-4C3D-8ADD-88C183C49947}">
      <dgm:prSet/>
      <dgm:spPr/>
      <dgm:t>
        <a:bodyPr/>
        <a:lstStyle/>
        <a:p>
          <a:endParaRPr lang="en-CA"/>
        </a:p>
      </dgm:t>
    </dgm:pt>
    <dgm:pt modelId="{3BA06C20-9FD9-42B4-825C-FCDD62032CB2}" type="pres">
      <dgm:prSet presAssocID="{7311B329-BFFA-4815-9F03-146368D4D72A}" presName="Name0" presStyleCnt="0">
        <dgm:presLayoutVars>
          <dgm:dir/>
          <dgm:resizeHandles val="exact"/>
        </dgm:presLayoutVars>
      </dgm:prSet>
      <dgm:spPr/>
      <dgm:t>
        <a:bodyPr/>
        <a:lstStyle/>
        <a:p>
          <a:endParaRPr lang="en-CA"/>
        </a:p>
      </dgm:t>
    </dgm:pt>
    <dgm:pt modelId="{91904163-D2A1-4FF0-878D-BC6EA825ED53}" type="pres">
      <dgm:prSet presAssocID="{7311B329-BFFA-4815-9F03-146368D4D72A}" presName="arrow" presStyleLbl="bgShp" presStyleIdx="0" presStyleCnt="1"/>
      <dgm:spPr/>
    </dgm:pt>
    <dgm:pt modelId="{96051A39-B7B0-46EE-A381-D86DFC8E355D}" type="pres">
      <dgm:prSet presAssocID="{7311B329-BFFA-4815-9F03-146368D4D72A}" presName="points" presStyleCnt="0"/>
      <dgm:spPr/>
    </dgm:pt>
    <dgm:pt modelId="{938D2C30-D0BE-42A0-8D64-936AFCF2E20A}" type="pres">
      <dgm:prSet presAssocID="{808AE8CD-C190-4635-BD6F-0DBE7CE36399}" presName="compositeA" presStyleCnt="0"/>
      <dgm:spPr/>
    </dgm:pt>
    <dgm:pt modelId="{763A38CB-02EE-4ED2-AD33-62C3379C6850}" type="pres">
      <dgm:prSet presAssocID="{808AE8CD-C190-4635-BD6F-0DBE7CE36399}" presName="textA" presStyleLbl="revTx" presStyleIdx="0" presStyleCnt="7" custScaleX="287962">
        <dgm:presLayoutVars>
          <dgm:bulletEnabled val="1"/>
        </dgm:presLayoutVars>
      </dgm:prSet>
      <dgm:spPr/>
      <dgm:t>
        <a:bodyPr/>
        <a:lstStyle/>
        <a:p>
          <a:endParaRPr lang="en-CA"/>
        </a:p>
      </dgm:t>
    </dgm:pt>
    <dgm:pt modelId="{054E1A2A-5243-41D5-BD64-B81B03C236B0}" type="pres">
      <dgm:prSet presAssocID="{808AE8CD-C190-4635-BD6F-0DBE7CE36399}" presName="circleA" presStyleLbl="node1" presStyleIdx="0" presStyleCnt="7"/>
      <dgm:spPr/>
    </dgm:pt>
    <dgm:pt modelId="{2B362416-7191-4F2B-AFE9-55B26E48292A}" type="pres">
      <dgm:prSet presAssocID="{808AE8CD-C190-4635-BD6F-0DBE7CE36399}" presName="spaceA" presStyleCnt="0"/>
      <dgm:spPr/>
    </dgm:pt>
    <dgm:pt modelId="{ECA36347-4898-4E0F-98DF-90DBE6BDDA5E}" type="pres">
      <dgm:prSet presAssocID="{8CBA7E62-A669-4C55-8459-B6F9AD9EC4E5}" presName="space" presStyleCnt="0"/>
      <dgm:spPr/>
    </dgm:pt>
    <dgm:pt modelId="{9DBDD4DD-60EB-4AF8-8445-B6BE9C672114}" type="pres">
      <dgm:prSet presAssocID="{59092EBE-5ACF-441C-834D-D97ECC98904A}" presName="compositeB" presStyleCnt="0"/>
      <dgm:spPr/>
    </dgm:pt>
    <dgm:pt modelId="{03CFD2D8-71CE-49E4-B66C-A6275D69E7C8}" type="pres">
      <dgm:prSet presAssocID="{59092EBE-5ACF-441C-834D-D97ECC98904A}" presName="textB" presStyleLbl="revTx" presStyleIdx="1" presStyleCnt="7" custScaleX="364819">
        <dgm:presLayoutVars>
          <dgm:bulletEnabled val="1"/>
        </dgm:presLayoutVars>
      </dgm:prSet>
      <dgm:spPr/>
      <dgm:t>
        <a:bodyPr/>
        <a:lstStyle/>
        <a:p>
          <a:endParaRPr lang="en-CA"/>
        </a:p>
      </dgm:t>
    </dgm:pt>
    <dgm:pt modelId="{F7C86940-2FBB-4F83-A19F-EE76CE2A5A74}" type="pres">
      <dgm:prSet presAssocID="{59092EBE-5ACF-441C-834D-D97ECC98904A}" presName="circleB" presStyleLbl="node1" presStyleIdx="1" presStyleCnt="7"/>
      <dgm:spPr/>
    </dgm:pt>
    <dgm:pt modelId="{D081D5B2-A9F7-4B60-9FD8-A9315F267087}" type="pres">
      <dgm:prSet presAssocID="{59092EBE-5ACF-441C-834D-D97ECC98904A}" presName="spaceB" presStyleCnt="0"/>
      <dgm:spPr/>
    </dgm:pt>
    <dgm:pt modelId="{6976772A-4D29-476F-A92F-0C16A0775785}" type="pres">
      <dgm:prSet presAssocID="{14532D21-D936-4435-B667-2FA9446F42C0}" presName="space" presStyleCnt="0"/>
      <dgm:spPr/>
    </dgm:pt>
    <dgm:pt modelId="{77DEC0F4-9EAB-41A3-B6D9-F251D231CA7A}" type="pres">
      <dgm:prSet presAssocID="{B623996B-B235-47E5-8396-092A610821A6}" presName="compositeA" presStyleCnt="0"/>
      <dgm:spPr/>
    </dgm:pt>
    <dgm:pt modelId="{A1C50FF9-A589-442F-874E-0244F1F83586}" type="pres">
      <dgm:prSet presAssocID="{B623996B-B235-47E5-8396-092A610821A6}" presName="textA" presStyleLbl="revTx" presStyleIdx="2" presStyleCnt="7" custScaleX="230246">
        <dgm:presLayoutVars>
          <dgm:bulletEnabled val="1"/>
        </dgm:presLayoutVars>
      </dgm:prSet>
      <dgm:spPr/>
      <dgm:t>
        <a:bodyPr/>
        <a:lstStyle/>
        <a:p>
          <a:endParaRPr lang="en-CA"/>
        </a:p>
      </dgm:t>
    </dgm:pt>
    <dgm:pt modelId="{2CCD8714-3092-4586-863D-94BD9AAAAECA}" type="pres">
      <dgm:prSet presAssocID="{B623996B-B235-47E5-8396-092A610821A6}" presName="circleA" presStyleLbl="node1" presStyleIdx="2" presStyleCnt="7"/>
      <dgm:spPr/>
    </dgm:pt>
    <dgm:pt modelId="{25AD8BCE-4454-45B9-8A0C-B6D4DED12D90}" type="pres">
      <dgm:prSet presAssocID="{B623996B-B235-47E5-8396-092A610821A6}" presName="spaceA" presStyleCnt="0"/>
      <dgm:spPr/>
    </dgm:pt>
    <dgm:pt modelId="{8B099E04-C5E2-40E0-95C2-C2287E29A284}" type="pres">
      <dgm:prSet presAssocID="{3360BE8C-875F-4EE4-8997-5ACDC1518721}" presName="space" presStyleCnt="0"/>
      <dgm:spPr/>
    </dgm:pt>
    <dgm:pt modelId="{57FFA2D4-35A8-4F3B-A333-3EFCCE81EC25}" type="pres">
      <dgm:prSet presAssocID="{5FFCCB6A-10D9-48E7-9EAF-B2DCFB13D39A}" presName="compositeB" presStyleCnt="0"/>
      <dgm:spPr/>
    </dgm:pt>
    <dgm:pt modelId="{069AF13C-46D2-4453-9500-0C639CCF33F1}" type="pres">
      <dgm:prSet presAssocID="{5FFCCB6A-10D9-48E7-9EAF-B2DCFB13D39A}" presName="textB" presStyleLbl="revTx" presStyleIdx="3" presStyleCnt="7" custScaleX="273338">
        <dgm:presLayoutVars>
          <dgm:bulletEnabled val="1"/>
        </dgm:presLayoutVars>
      </dgm:prSet>
      <dgm:spPr/>
      <dgm:t>
        <a:bodyPr/>
        <a:lstStyle/>
        <a:p>
          <a:endParaRPr lang="en-CA"/>
        </a:p>
      </dgm:t>
    </dgm:pt>
    <dgm:pt modelId="{FF9C335E-E0A1-42BD-810E-D1A17F6A684F}" type="pres">
      <dgm:prSet presAssocID="{5FFCCB6A-10D9-48E7-9EAF-B2DCFB13D39A}" presName="circleB" presStyleLbl="node1" presStyleIdx="3" presStyleCnt="7"/>
      <dgm:spPr/>
    </dgm:pt>
    <dgm:pt modelId="{24B1A6A7-EF83-4384-A707-DD200359E990}" type="pres">
      <dgm:prSet presAssocID="{5FFCCB6A-10D9-48E7-9EAF-B2DCFB13D39A}" presName="spaceB" presStyleCnt="0"/>
      <dgm:spPr/>
    </dgm:pt>
    <dgm:pt modelId="{D8414A2B-4504-4567-94F0-92277E22D8C8}" type="pres">
      <dgm:prSet presAssocID="{E26E231B-2CE8-4045-BDFB-982047017B92}" presName="space" presStyleCnt="0"/>
      <dgm:spPr/>
    </dgm:pt>
    <dgm:pt modelId="{751C58FB-7610-4731-908B-9DCC7886263D}" type="pres">
      <dgm:prSet presAssocID="{9298DCC5-41C6-4EAD-B013-C94806F46F9E}" presName="compositeA" presStyleCnt="0"/>
      <dgm:spPr/>
    </dgm:pt>
    <dgm:pt modelId="{B42BF3E9-DDEA-4424-AFCC-BB56310DCAA5}" type="pres">
      <dgm:prSet presAssocID="{9298DCC5-41C6-4EAD-B013-C94806F46F9E}" presName="textA" presStyleLbl="revTx" presStyleIdx="4" presStyleCnt="7" custScaleX="310858">
        <dgm:presLayoutVars>
          <dgm:bulletEnabled val="1"/>
        </dgm:presLayoutVars>
      </dgm:prSet>
      <dgm:spPr/>
      <dgm:t>
        <a:bodyPr/>
        <a:lstStyle/>
        <a:p>
          <a:endParaRPr lang="en-CA"/>
        </a:p>
      </dgm:t>
    </dgm:pt>
    <dgm:pt modelId="{12EECB68-16CA-4E4A-B6FE-266DD34D5359}" type="pres">
      <dgm:prSet presAssocID="{9298DCC5-41C6-4EAD-B013-C94806F46F9E}" presName="circleA" presStyleLbl="node1" presStyleIdx="4" presStyleCnt="7"/>
      <dgm:spPr/>
    </dgm:pt>
    <dgm:pt modelId="{6863F3E3-89CE-41D4-B772-ABEB2E85E804}" type="pres">
      <dgm:prSet presAssocID="{9298DCC5-41C6-4EAD-B013-C94806F46F9E}" presName="spaceA" presStyleCnt="0"/>
      <dgm:spPr/>
    </dgm:pt>
    <dgm:pt modelId="{A4A29B7B-B46D-4F2F-AA0B-FF7AEB2993A8}" type="pres">
      <dgm:prSet presAssocID="{E6CD8A50-9F3E-428E-A794-57C8EB009B91}" presName="space" presStyleCnt="0"/>
      <dgm:spPr/>
    </dgm:pt>
    <dgm:pt modelId="{ABBD7684-745B-4DF6-994A-14F2B0B1FE6F}" type="pres">
      <dgm:prSet presAssocID="{D969581F-2D49-4B9F-9047-C9B539031C2A}" presName="compositeB" presStyleCnt="0"/>
      <dgm:spPr/>
    </dgm:pt>
    <dgm:pt modelId="{675F064C-6CA6-4908-87E5-3B0D5AF66767}" type="pres">
      <dgm:prSet presAssocID="{D969581F-2D49-4B9F-9047-C9B539031C2A}" presName="textB" presStyleLbl="revTx" presStyleIdx="5" presStyleCnt="7" custScaleX="270246">
        <dgm:presLayoutVars>
          <dgm:bulletEnabled val="1"/>
        </dgm:presLayoutVars>
      </dgm:prSet>
      <dgm:spPr/>
      <dgm:t>
        <a:bodyPr/>
        <a:lstStyle/>
        <a:p>
          <a:endParaRPr lang="en-CA"/>
        </a:p>
      </dgm:t>
    </dgm:pt>
    <dgm:pt modelId="{344142A8-8FE5-4265-937F-3F8DE81DA04E}" type="pres">
      <dgm:prSet presAssocID="{D969581F-2D49-4B9F-9047-C9B539031C2A}" presName="circleB" presStyleLbl="node1" presStyleIdx="5" presStyleCnt="7"/>
      <dgm:spPr/>
    </dgm:pt>
    <dgm:pt modelId="{FC4D6975-85E0-4E37-BF8E-9746538E42DE}" type="pres">
      <dgm:prSet presAssocID="{D969581F-2D49-4B9F-9047-C9B539031C2A}" presName="spaceB" presStyleCnt="0"/>
      <dgm:spPr/>
    </dgm:pt>
    <dgm:pt modelId="{8DE298F0-F0C2-4354-8D5F-22E71D1F2435}" type="pres">
      <dgm:prSet presAssocID="{46B9AFB5-42FD-437C-929F-C7CF92B17996}" presName="space" presStyleCnt="0"/>
      <dgm:spPr/>
    </dgm:pt>
    <dgm:pt modelId="{E6C74DCD-4BEA-403B-87FE-896E22F40AB6}" type="pres">
      <dgm:prSet presAssocID="{8E328FF6-1BF9-450B-AE9B-D0C9E86AE68E}" presName="compositeA" presStyleCnt="0"/>
      <dgm:spPr/>
    </dgm:pt>
    <dgm:pt modelId="{673F7CC7-945B-4384-9E65-3F8BB45B7427}" type="pres">
      <dgm:prSet presAssocID="{8E328FF6-1BF9-450B-AE9B-D0C9E86AE68E}" presName="textA" presStyleLbl="revTx" presStyleIdx="6" presStyleCnt="7" custScaleX="289798">
        <dgm:presLayoutVars>
          <dgm:bulletEnabled val="1"/>
        </dgm:presLayoutVars>
      </dgm:prSet>
      <dgm:spPr/>
      <dgm:t>
        <a:bodyPr/>
        <a:lstStyle/>
        <a:p>
          <a:endParaRPr lang="en-CA"/>
        </a:p>
      </dgm:t>
    </dgm:pt>
    <dgm:pt modelId="{3B6F9A92-4059-406B-AFB4-C6ECFF021444}" type="pres">
      <dgm:prSet presAssocID="{8E328FF6-1BF9-450B-AE9B-D0C9E86AE68E}" presName="circleA" presStyleLbl="node1" presStyleIdx="6" presStyleCnt="7"/>
      <dgm:spPr/>
    </dgm:pt>
    <dgm:pt modelId="{88598FBB-559D-4716-9F3D-D18906B10440}" type="pres">
      <dgm:prSet presAssocID="{8E328FF6-1BF9-450B-AE9B-D0C9E86AE68E}" presName="spaceA" presStyleCnt="0"/>
      <dgm:spPr/>
    </dgm:pt>
  </dgm:ptLst>
  <dgm:cxnLst>
    <dgm:cxn modelId="{32495319-D6F3-445C-9A63-054DB2464C0E}" type="presOf" srcId="{9298DCC5-41C6-4EAD-B013-C94806F46F9E}" destId="{B42BF3E9-DDEA-4424-AFCC-BB56310DCAA5}" srcOrd="0" destOrd="0" presId="urn:microsoft.com/office/officeart/2005/8/layout/hProcess11"/>
    <dgm:cxn modelId="{1E179AFD-AB7B-4DD5-94BB-556AB58DBC54}" srcId="{7311B329-BFFA-4815-9F03-146368D4D72A}" destId="{59092EBE-5ACF-441C-834D-D97ECC98904A}" srcOrd="1" destOrd="0" parTransId="{F0383355-96D0-4C1E-8699-8026C240F625}" sibTransId="{14532D21-D936-4435-B667-2FA9446F42C0}"/>
    <dgm:cxn modelId="{F634ED00-532E-4BE3-B8DD-450E66AB75CC}" srcId="{7311B329-BFFA-4815-9F03-146368D4D72A}" destId="{D969581F-2D49-4B9F-9047-C9B539031C2A}" srcOrd="5" destOrd="0" parTransId="{341109C8-0960-4EA6-8D49-F9F03D89CB7B}" sibTransId="{46B9AFB5-42FD-437C-929F-C7CF92B17996}"/>
    <dgm:cxn modelId="{0F91F600-7596-4BA1-9116-5E4DD51F5EF5}" srcId="{7311B329-BFFA-4815-9F03-146368D4D72A}" destId="{808AE8CD-C190-4635-BD6F-0DBE7CE36399}" srcOrd="0" destOrd="0" parTransId="{7046B01C-0F08-4257-A005-9A9AF47F9155}" sibTransId="{8CBA7E62-A669-4C55-8459-B6F9AD9EC4E5}"/>
    <dgm:cxn modelId="{3F0AD391-EC3D-46FA-B265-4F783504B255}" type="presOf" srcId="{59092EBE-5ACF-441C-834D-D97ECC98904A}" destId="{03CFD2D8-71CE-49E4-B66C-A6275D69E7C8}" srcOrd="0" destOrd="0" presId="urn:microsoft.com/office/officeart/2005/8/layout/hProcess11"/>
    <dgm:cxn modelId="{CA2B912D-9F07-403F-A9A5-BA3C2EDDDFC1}" type="presOf" srcId="{D969581F-2D49-4B9F-9047-C9B539031C2A}" destId="{675F064C-6CA6-4908-87E5-3B0D5AF66767}" srcOrd="0" destOrd="0" presId="urn:microsoft.com/office/officeart/2005/8/layout/hProcess11"/>
    <dgm:cxn modelId="{1FFF6BDF-63DE-4CF7-B6C7-6C1F418E048C}" type="presOf" srcId="{7311B329-BFFA-4815-9F03-146368D4D72A}" destId="{3BA06C20-9FD9-42B4-825C-FCDD62032CB2}" srcOrd="0" destOrd="0" presId="urn:microsoft.com/office/officeart/2005/8/layout/hProcess11"/>
    <dgm:cxn modelId="{612EF970-7C1D-44CB-B025-124F325A5EE7}" srcId="{7311B329-BFFA-4815-9F03-146368D4D72A}" destId="{B623996B-B235-47E5-8396-092A610821A6}" srcOrd="2" destOrd="0" parTransId="{0ED34D55-76AF-4E1D-97D3-1250DF57A3AA}" sibTransId="{3360BE8C-875F-4EE4-8997-5ACDC1518721}"/>
    <dgm:cxn modelId="{2E496BAF-6DC9-4BD8-AC9F-7BB9241EFE00}" type="presOf" srcId="{8E328FF6-1BF9-450B-AE9B-D0C9E86AE68E}" destId="{673F7CC7-945B-4384-9E65-3F8BB45B7427}" srcOrd="0" destOrd="0" presId="urn:microsoft.com/office/officeart/2005/8/layout/hProcess11"/>
    <dgm:cxn modelId="{68780204-26E3-4AC2-8DE4-2BABE4C4D450}" type="presOf" srcId="{5FFCCB6A-10D9-48E7-9EAF-B2DCFB13D39A}" destId="{069AF13C-46D2-4453-9500-0C639CCF33F1}" srcOrd="0" destOrd="0" presId="urn:microsoft.com/office/officeart/2005/8/layout/hProcess11"/>
    <dgm:cxn modelId="{CA8CA0F2-3D49-4B11-BA29-486792BF5A22}" type="presOf" srcId="{B623996B-B235-47E5-8396-092A610821A6}" destId="{A1C50FF9-A589-442F-874E-0244F1F83586}" srcOrd="0" destOrd="0" presId="urn:microsoft.com/office/officeart/2005/8/layout/hProcess11"/>
    <dgm:cxn modelId="{3722B493-9889-4468-9BA0-35ABBD2051C8}" srcId="{7311B329-BFFA-4815-9F03-146368D4D72A}" destId="{5FFCCB6A-10D9-48E7-9EAF-B2DCFB13D39A}" srcOrd="3" destOrd="0" parTransId="{33CA88D3-54F9-4CAE-899D-C8539733F0C3}" sibTransId="{E26E231B-2CE8-4045-BDFB-982047017B92}"/>
    <dgm:cxn modelId="{34FDD801-020A-48C4-B129-DE3AF6C0A56E}" srcId="{7311B329-BFFA-4815-9F03-146368D4D72A}" destId="{9298DCC5-41C6-4EAD-B013-C94806F46F9E}" srcOrd="4" destOrd="0" parTransId="{44DA0B77-BA94-43FD-B62B-EC891CF4334A}" sibTransId="{E6CD8A50-9F3E-428E-A794-57C8EB009B91}"/>
    <dgm:cxn modelId="{500142CE-7F55-4C3D-8ADD-88C183C49947}" srcId="{7311B329-BFFA-4815-9F03-146368D4D72A}" destId="{8E328FF6-1BF9-450B-AE9B-D0C9E86AE68E}" srcOrd="6" destOrd="0" parTransId="{7923BD3D-5EE6-4243-9F86-EA17C09D817D}" sibTransId="{802C4693-1314-48F4-8910-5915D3545BEA}"/>
    <dgm:cxn modelId="{D7D6D6D7-726F-4A96-843D-3C5A1057F768}" type="presOf" srcId="{808AE8CD-C190-4635-BD6F-0DBE7CE36399}" destId="{763A38CB-02EE-4ED2-AD33-62C3379C6850}" srcOrd="0" destOrd="0" presId="urn:microsoft.com/office/officeart/2005/8/layout/hProcess11"/>
    <dgm:cxn modelId="{458168C2-A213-4687-A2A6-9566E5227142}" type="presParOf" srcId="{3BA06C20-9FD9-42B4-825C-FCDD62032CB2}" destId="{91904163-D2A1-4FF0-878D-BC6EA825ED53}" srcOrd="0" destOrd="0" presId="urn:microsoft.com/office/officeart/2005/8/layout/hProcess11"/>
    <dgm:cxn modelId="{C44114B0-F9CF-43EC-B42C-D8EAA97FF7CB}" type="presParOf" srcId="{3BA06C20-9FD9-42B4-825C-FCDD62032CB2}" destId="{96051A39-B7B0-46EE-A381-D86DFC8E355D}" srcOrd="1" destOrd="0" presId="urn:microsoft.com/office/officeart/2005/8/layout/hProcess11"/>
    <dgm:cxn modelId="{AC60DDC8-BC1C-4410-A58E-8C2D171FAA0D}" type="presParOf" srcId="{96051A39-B7B0-46EE-A381-D86DFC8E355D}" destId="{938D2C30-D0BE-42A0-8D64-936AFCF2E20A}" srcOrd="0" destOrd="0" presId="urn:microsoft.com/office/officeart/2005/8/layout/hProcess11"/>
    <dgm:cxn modelId="{3F42DF81-2F9F-4EC9-8207-4F883CE9C159}" type="presParOf" srcId="{938D2C30-D0BE-42A0-8D64-936AFCF2E20A}" destId="{763A38CB-02EE-4ED2-AD33-62C3379C6850}" srcOrd="0" destOrd="0" presId="urn:microsoft.com/office/officeart/2005/8/layout/hProcess11"/>
    <dgm:cxn modelId="{61195B2A-E747-47E8-AC0F-80F7AF6F5E4C}" type="presParOf" srcId="{938D2C30-D0BE-42A0-8D64-936AFCF2E20A}" destId="{054E1A2A-5243-41D5-BD64-B81B03C236B0}" srcOrd="1" destOrd="0" presId="urn:microsoft.com/office/officeart/2005/8/layout/hProcess11"/>
    <dgm:cxn modelId="{469DC5D6-8ED0-40D6-B634-D143C7A0C6A3}" type="presParOf" srcId="{938D2C30-D0BE-42A0-8D64-936AFCF2E20A}" destId="{2B362416-7191-4F2B-AFE9-55B26E48292A}" srcOrd="2" destOrd="0" presId="urn:microsoft.com/office/officeart/2005/8/layout/hProcess11"/>
    <dgm:cxn modelId="{44EED667-D442-474F-B7DD-9B84FE38FCB1}" type="presParOf" srcId="{96051A39-B7B0-46EE-A381-D86DFC8E355D}" destId="{ECA36347-4898-4E0F-98DF-90DBE6BDDA5E}" srcOrd="1" destOrd="0" presId="urn:microsoft.com/office/officeart/2005/8/layout/hProcess11"/>
    <dgm:cxn modelId="{65F177ED-F252-4DB9-9E66-2F694213FBAC}" type="presParOf" srcId="{96051A39-B7B0-46EE-A381-D86DFC8E355D}" destId="{9DBDD4DD-60EB-4AF8-8445-B6BE9C672114}" srcOrd="2" destOrd="0" presId="urn:microsoft.com/office/officeart/2005/8/layout/hProcess11"/>
    <dgm:cxn modelId="{CBBD75B1-B58F-43F0-9894-51ABD865D787}" type="presParOf" srcId="{9DBDD4DD-60EB-4AF8-8445-B6BE9C672114}" destId="{03CFD2D8-71CE-49E4-B66C-A6275D69E7C8}" srcOrd="0" destOrd="0" presId="urn:microsoft.com/office/officeart/2005/8/layout/hProcess11"/>
    <dgm:cxn modelId="{B71943D8-0764-4298-B589-BB65F29C50A1}" type="presParOf" srcId="{9DBDD4DD-60EB-4AF8-8445-B6BE9C672114}" destId="{F7C86940-2FBB-4F83-A19F-EE76CE2A5A74}" srcOrd="1" destOrd="0" presId="urn:microsoft.com/office/officeart/2005/8/layout/hProcess11"/>
    <dgm:cxn modelId="{DFB3A073-914D-408A-B901-244F8F024585}" type="presParOf" srcId="{9DBDD4DD-60EB-4AF8-8445-B6BE9C672114}" destId="{D081D5B2-A9F7-4B60-9FD8-A9315F267087}" srcOrd="2" destOrd="0" presId="urn:microsoft.com/office/officeart/2005/8/layout/hProcess11"/>
    <dgm:cxn modelId="{4E016602-3DAD-413E-95DC-0DD3DAD4B8A4}" type="presParOf" srcId="{96051A39-B7B0-46EE-A381-D86DFC8E355D}" destId="{6976772A-4D29-476F-A92F-0C16A0775785}" srcOrd="3" destOrd="0" presId="urn:microsoft.com/office/officeart/2005/8/layout/hProcess11"/>
    <dgm:cxn modelId="{4F5FE67B-0042-44FE-ABC4-07DF721A8035}" type="presParOf" srcId="{96051A39-B7B0-46EE-A381-D86DFC8E355D}" destId="{77DEC0F4-9EAB-41A3-B6D9-F251D231CA7A}" srcOrd="4" destOrd="0" presId="urn:microsoft.com/office/officeart/2005/8/layout/hProcess11"/>
    <dgm:cxn modelId="{02217EB2-F3CA-47EF-A5E5-E90D738E8F5B}" type="presParOf" srcId="{77DEC0F4-9EAB-41A3-B6D9-F251D231CA7A}" destId="{A1C50FF9-A589-442F-874E-0244F1F83586}" srcOrd="0" destOrd="0" presId="urn:microsoft.com/office/officeart/2005/8/layout/hProcess11"/>
    <dgm:cxn modelId="{1EDF627A-7143-4D3A-AE23-BAB846D553B3}" type="presParOf" srcId="{77DEC0F4-9EAB-41A3-B6D9-F251D231CA7A}" destId="{2CCD8714-3092-4586-863D-94BD9AAAAECA}" srcOrd="1" destOrd="0" presId="urn:microsoft.com/office/officeart/2005/8/layout/hProcess11"/>
    <dgm:cxn modelId="{86AF72C9-94BF-4A4F-A5FC-5F4BDFB69359}" type="presParOf" srcId="{77DEC0F4-9EAB-41A3-B6D9-F251D231CA7A}" destId="{25AD8BCE-4454-45B9-8A0C-B6D4DED12D90}" srcOrd="2" destOrd="0" presId="urn:microsoft.com/office/officeart/2005/8/layout/hProcess11"/>
    <dgm:cxn modelId="{FDECDA3D-C196-475A-95E3-0CD7D2FA6E05}" type="presParOf" srcId="{96051A39-B7B0-46EE-A381-D86DFC8E355D}" destId="{8B099E04-C5E2-40E0-95C2-C2287E29A284}" srcOrd="5" destOrd="0" presId="urn:microsoft.com/office/officeart/2005/8/layout/hProcess11"/>
    <dgm:cxn modelId="{D2D27F87-B491-4B7F-A8A8-B437507971DE}" type="presParOf" srcId="{96051A39-B7B0-46EE-A381-D86DFC8E355D}" destId="{57FFA2D4-35A8-4F3B-A333-3EFCCE81EC25}" srcOrd="6" destOrd="0" presId="urn:microsoft.com/office/officeart/2005/8/layout/hProcess11"/>
    <dgm:cxn modelId="{1684CC49-23BE-40B1-B685-5B135A4C8EDF}" type="presParOf" srcId="{57FFA2D4-35A8-4F3B-A333-3EFCCE81EC25}" destId="{069AF13C-46D2-4453-9500-0C639CCF33F1}" srcOrd="0" destOrd="0" presId="urn:microsoft.com/office/officeart/2005/8/layout/hProcess11"/>
    <dgm:cxn modelId="{488D3600-DD64-4F83-A47B-B35AC28D8CE1}" type="presParOf" srcId="{57FFA2D4-35A8-4F3B-A333-3EFCCE81EC25}" destId="{FF9C335E-E0A1-42BD-810E-D1A17F6A684F}" srcOrd="1" destOrd="0" presId="urn:microsoft.com/office/officeart/2005/8/layout/hProcess11"/>
    <dgm:cxn modelId="{80C8269B-1E98-44F5-B44C-964755C26228}" type="presParOf" srcId="{57FFA2D4-35A8-4F3B-A333-3EFCCE81EC25}" destId="{24B1A6A7-EF83-4384-A707-DD200359E990}" srcOrd="2" destOrd="0" presId="urn:microsoft.com/office/officeart/2005/8/layout/hProcess11"/>
    <dgm:cxn modelId="{3B0BABE4-9666-41CC-84F6-2C1AEFBB23DC}" type="presParOf" srcId="{96051A39-B7B0-46EE-A381-D86DFC8E355D}" destId="{D8414A2B-4504-4567-94F0-92277E22D8C8}" srcOrd="7" destOrd="0" presId="urn:microsoft.com/office/officeart/2005/8/layout/hProcess11"/>
    <dgm:cxn modelId="{FEF2A8C3-FE7E-4DD2-8E5F-74CDC221F89A}" type="presParOf" srcId="{96051A39-B7B0-46EE-A381-D86DFC8E355D}" destId="{751C58FB-7610-4731-908B-9DCC7886263D}" srcOrd="8" destOrd="0" presId="urn:microsoft.com/office/officeart/2005/8/layout/hProcess11"/>
    <dgm:cxn modelId="{EFD9917F-1846-4134-A19E-196F0FF54857}" type="presParOf" srcId="{751C58FB-7610-4731-908B-9DCC7886263D}" destId="{B42BF3E9-DDEA-4424-AFCC-BB56310DCAA5}" srcOrd="0" destOrd="0" presId="urn:microsoft.com/office/officeart/2005/8/layout/hProcess11"/>
    <dgm:cxn modelId="{9046E1B9-B7FA-4E47-B153-177F13E5E985}" type="presParOf" srcId="{751C58FB-7610-4731-908B-9DCC7886263D}" destId="{12EECB68-16CA-4E4A-B6FE-266DD34D5359}" srcOrd="1" destOrd="0" presId="urn:microsoft.com/office/officeart/2005/8/layout/hProcess11"/>
    <dgm:cxn modelId="{09B6C238-13CC-4B39-8DA3-FB701424C980}" type="presParOf" srcId="{751C58FB-7610-4731-908B-9DCC7886263D}" destId="{6863F3E3-89CE-41D4-B772-ABEB2E85E804}" srcOrd="2" destOrd="0" presId="urn:microsoft.com/office/officeart/2005/8/layout/hProcess11"/>
    <dgm:cxn modelId="{09296C4F-7D87-4009-BC4D-96C06C1D7F5A}" type="presParOf" srcId="{96051A39-B7B0-46EE-A381-D86DFC8E355D}" destId="{A4A29B7B-B46D-4F2F-AA0B-FF7AEB2993A8}" srcOrd="9" destOrd="0" presId="urn:microsoft.com/office/officeart/2005/8/layout/hProcess11"/>
    <dgm:cxn modelId="{48E58341-2652-49D7-890D-43F1A4115BAF}" type="presParOf" srcId="{96051A39-B7B0-46EE-A381-D86DFC8E355D}" destId="{ABBD7684-745B-4DF6-994A-14F2B0B1FE6F}" srcOrd="10" destOrd="0" presId="urn:microsoft.com/office/officeart/2005/8/layout/hProcess11"/>
    <dgm:cxn modelId="{41BC0846-988D-4B4F-8D18-995A9A039D88}" type="presParOf" srcId="{ABBD7684-745B-4DF6-994A-14F2B0B1FE6F}" destId="{675F064C-6CA6-4908-87E5-3B0D5AF66767}" srcOrd="0" destOrd="0" presId="urn:microsoft.com/office/officeart/2005/8/layout/hProcess11"/>
    <dgm:cxn modelId="{A57F1D6B-081F-48A5-BC62-4D84E2E9D734}" type="presParOf" srcId="{ABBD7684-745B-4DF6-994A-14F2B0B1FE6F}" destId="{344142A8-8FE5-4265-937F-3F8DE81DA04E}" srcOrd="1" destOrd="0" presId="urn:microsoft.com/office/officeart/2005/8/layout/hProcess11"/>
    <dgm:cxn modelId="{46E8E384-E225-44A7-985E-4153EFC27C7C}" type="presParOf" srcId="{ABBD7684-745B-4DF6-994A-14F2B0B1FE6F}" destId="{FC4D6975-85E0-4E37-BF8E-9746538E42DE}" srcOrd="2" destOrd="0" presId="urn:microsoft.com/office/officeart/2005/8/layout/hProcess11"/>
    <dgm:cxn modelId="{3CC94776-C480-439D-89FC-63C4488D0CB2}" type="presParOf" srcId="{96051A39-B7B0-46EE-A381-D86DFC8E355D}" destId="{8DE298F0-F0C2-4354-8D5F-22E71D1F2435}" srcOrd="11" destOrd="0" presId="urn:microsoft.com/office/officeart/2005/8/layout/hProcess11"/>
    <dgm:cxn modelId="{68763E8A-C9B9-4D86-BD33-F7311F2E06CE}" type="presParOf" srcId="{96051A39-B7B0-46EE-A381-D86DFC8E355D}" destId="{E6C74DCD-4BEA-403B-87FE-896E22F40AB6}" srcOrd="12" destOrd="0" presId="urn:microsoft.com/office/officeart/2005/8/layout/hProcess11"/>
    <dgm:cxn modelId="{3FB225D5-0C1F-4258-9991-B650774114B1}" type="presParOf" srcId="{E6C74DCD-4BEA-403B-87FE-896E22F40AB6}" destId="{673F7CC7-945B-4384-9E65-3F8BB45B7427}" srcOrd="0" destOrd="0" presId="urn:microsoft.com/office/officeart/2005/8/layout/hProcess11"/>
    <dgm:cxn modelId="{973EF891-0D53-4676-884B-E7B405B2A3C4}" type="presParOf" srcId="{E6C74DCD-4BEA-403B-87FE-896E22F40AB6}" destId="{3B6F9A92-4059-406B-AFB4-C6ECFF021444}" srcOrd="1" destOrd="0" presId="urn:microsoft.com/office/officeart/2005/8/layout/hProcess11"/>
    <dgm:cxn modelId="{8E1EA306-03D2-4516-A26D-FE0472D40D7A}" type="presParOf" srcId="{E6C74DCD-4BEA-403B-87FE-896E22F40AB6}" destId="{88598FBB-559D-4716-9F3D-D18906B1044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1E3D3C-5FD7-42CF-BCE1-3B26EC63BF5C}" type="datetimeFigureOut">
              <a:rPr lang="en-CA" smtClean="0"/>
              <a:t>29/03/2019</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35B59C-735C-4305-A0CD-23B123251E1E}" type="slidenum">
              <a:rPr lang="en-CA" smtClean="0"/>
              <a:t>‹#›</a:t>
            </a:fld>
            <a:endParaRPr lang="en-CA" dirty="0"/>
          </a:p>
        </p:txBody>
      </p:sp>
    </p:spTree>
    <p:extLst>
      <p:ext uri="{BB962C8B-B14F-4D97-AF65-F5344CB8AC3E}">
        <p14:creationId xmlns:p14="http://schemas.microsoft.com/office/powerpoint/2010/main" val="223659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5B59C-735C-4305-A0CD-23B123251E1E}" type="slidenum">
              <a:rPr lang="en-CA" smtClean="0"/>
              <a:t>1</a:t>
            </a:fld>
            <a:endParaRPr lang="en-CA" dirty="0"/>
          </a:p>
        </p:txBody>
      </p:sp>
    </p:spTree>
    <p:extLst>
      <p:ext uri="{BB962C8B-B14F-4D97-AF65-F5344CB8AC3E}">
        <p14:creationId xmlns:p14="http://schemas.microsoft.com/office/powerpoint/2010/main" val="1445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Housing in</a:t>
            </a:r>
            <a:r>
              <a:rPr lang="en-US" baseline="0" dirty="0" smtClean="0"/>
              <a:t> a community is generally deemed to be inadequate if it is: not properly designed, poorly located, is not safe and secure, is not affordable, is not accessible and is not available. In Dufferin County, the two obvious barriers to housing are availability and affordability.</a:t>
            </a:r>
            <a:r>
              <a:rPr lang="en-US"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10</a:t>
            </a:fld>
            <a:endParaRPr lang="en-CA" dirty="0"/>
          </a:p>
        </p:txBody>
      </p:sp>
    </p:spTree>
    <p:extLst>
      <p:ext uri="{BB962C8B-B14F-4D97-AF65-F5344CB8AC3E}">
        <p14:creationId xmlns:p14="http://schemas.microsoft.com/office/powerpoint/2010/main" val="121051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Canada, housing is considered affordable if the cost is less than 30% of before tax income. In Dufferin County, 45% of tenant</a:t>
            </a:r>
            <a:r>
              <a:rPr lang="en-CA" sz="1200" kern="1200" baseline="0" dirty="0" smtClean="0">
                <a:solidFill>
                  <a:schemeClr val="tx1"/>
                </a:solidFill>
                <a:effectLst/>
                <a:latin typeface="+mn-lt"/>
                <a:ea typeface="+mn-ea"/>
                <a:cs typeface="+mn-cs"/>
              </a:rPr>
              <a:t> households are not affordable.</a:t>
            </a:r>
            <a:endParaRPr lang="en-US" dirty="0"/>
          </a:p>
        </p:txBody>
      </p:sp>
      <p:sp>
        <p:nvSpPr>
          <p:cNvPr id="4" name="Slide Number Placeholder 3"/>
          <p:cNvSpPr>
            <a:spLocks noGrp="1"/>
          </p:cNvSpPr>
          <p:nvPr>
            <p:ph type="sldNum" sz="quarter" idx="10"/>
          </p:nvPr>
        </p:nvSpPr>
        <p:spPr/>
        <p:txBody>
          <a:bodyPr/>
          <a:lstStyle/>
          <a:p>
            <a:fld id="{B935B59C-735C-4305-A0CD-23B123251E1E}" type="slidenum">
              <a:rPr lang="en-CA" smtClean="0"/>
              <a:t>11</a:t>
            </a:fld>
            <a:endParaRPr lang="en-CA" dirty="0"/>
          </a:p>
        </p:txBody>
      </p:sp>
    </p:spTree>
    <p:extLst>
      <p:ext uri="{BB962C8B-B14F-4D97-AF65-F5344CB8AC3E}">
        <p14:creationId xmlns:p14="http://schemas.microsoft.com/office/powerpoint/2010/main" val="118866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12</a:t>
            </a:fld>
            <a:endParaRPr lang="en-CA" dirty="0"/>
          </a:p>
        </p:txBody>
      </p:sp>
    </p:spTree>
    <p:extLst>
      <p:ext uri="{BB962C8B-B14F-4D97-AF65-F5344CB8AC3E}">
        <p14:creationId xmlns:p14="http://schemas.microsoft.com/office/powerpoint/2010/main" val="15784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Housing is often viewed as a neatly</a:t>
            </a:r>
            <a:r>
              <a:rPr lang="en-US" sz="1200" kern="1200" baseline="0" dirty="0" smtClean="0">
                <a:solidFill>
                  <a:schemeClr val="tx1"/>
                </a:solidFill>
                <a:effectLst/>
                <a:latin typeface="+mn-lt"/>
                <a:ea typeface="+mn-ea"/>
                <a:cs typeface="+mn-cs"/>
              </a:rPr>
              <a:t> divided</a:t>
            </a:r>
            <a:r>
              <a:rPr lang="en-US" sz="1200" kern="1200" dirty="0" smtClean="0">
                <a:solidFill>
                  <a:schemeClr val="tx1"/>
                </a:solidFill>
                <a:effectLst/>
                <a:latin typeface="+mn-lt"/>
                <a:ea typeface="+mn-ea"/>
                <a:cs typeface="+mn-cs"/>
              </a:rPr>
              <a:t> issue: one is either homeless or housed;</a:t>
            </a:r>
            <a:r>
              <a:rPr lang="en-US" sz="1200" kern="1200" baseline="0" dirty="0" smtClean="0">
                <a:solidFill>
                  <a:schemeClr val="tx1"/>
                </a:solidFill>
                <a:effectLst/>
                <a:latin typeface="+mn-lt"/>
                <a:ea typeface="+mn-ea"/>
                <a:cs typeface="+mn-cs"/>
              </a:rPr>
              <a:t> however, this does not take into account the </a:t>
            </a:r>
            <a:r>
              <a:rPr lang="en-US" sz="1200" kern="1200" dirty="0" smtClean="0">
                <a:solidFill>
                  <a:schemeClr val="tx1"/>
                </a:solidFill>
                <a:effectLst/>
                <a:latin typeface="+mn-lt"/>
                <a:ea typeface="+mn-ea"/>
                <a:cs typeface="+mn-cs"/>
              </a:rPr>
              <a:t>precarious housing situations that people, especially vulnerable populations, may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experience. These in-between states of housing include residing in homeless shelters, living in doubled- and tripled-up circumstances with multiple families in one unit and staying on friend’s couches, and moving frequently between places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Homelessness Prevention Program (HPP) is a comprehensive, year-round emergency financial assistance program administered by Housing Services. All programs under the HPP umbrella aim to help households maintain or obtain affordable accommodation. Eligible expenses may include first and last month's rent deposits, rent and utility arrears. Other housing-related expenses may be considered, such as moving and storage, or emergency needs for people who are homeless. HPP</a:t>
            </a:r>
            <a:r>
              <a:rPr lang="en-CA" sz="1200" kern="1200" baseline="0" dirty="0" smtClean="0">
                <a:solidFill>
                  <a:schemeClr val="tx1"/>
                </a:solidFill>
                <a:effectLst/>
                <a:latin typeface="+mn-lt"/>
                <a:ea typeface="+mn-ea"/>
                <a:cs typeface="+mn-cs"/>
              </a:rPr>
              <a:t> tries to assist those that are currently homeless and helps to prevent others from becoming homeless.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13</a:t>
            </a:fld>
            <a:endParaRPr lang="en-CA" dirty="0"/>
          </a:p>
        </p:txBody>
      </p:sp>
    </p:spTree>
    <p:extLst>
      <p:ext uri="{BB962C8B-B14F-4D97-AF65-F5344CB8AC3E}">
        <p14:creationId xmlns:p14="http://schemas.microsoft.com/office/powerpoint/2010/main" val="77541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Employment provides income, a sense of identity and helps to structure day-to-day life. Unemployment frequently leads to material and social deprivation,</a:t>
            </a:r>
            <a:r>
              <a:rPr lang="en-US" baseline="0" dirty="0" smtClean="0"/>
              <a:t> p</a:t>
            </a:r>
            <a:r>
              <a:rPr lang="en-US" dirty="0" smtClean="0"/>
              <a:t>sychological stress, and the adoption of health-threatening coping behaviours. </a:t>
            </a:r>
          </a:p>
          <a:p>
            <a:endParaRPr lang="en-US" dirty="0" smtClean="0"/>
          </a:p>
          <a:p>
            <a:r>
              <a:rPr lang="en-US" dirty="0" smtClean="0"/>
              <a:t>We know</a:t>
            </a:r>
            <a:r>
              <a:rPr lang="en-US" baseline="0" dirty="0" smtClean="0"/>
              <a:t> that employment is important from purely an economic perspective, but it is a complicated priority with many layers.</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14</a:t>
            </a:fld>
            <a:endParaRPr lang="en-CA" dirty="0"/>
          </a:p>
        </p:txBody>
      </p:sp>
    </p:spTree>
    <p:extLst>
      <p:ext uri="{BB962C8B-B14F-4D97-AF65-F5344CB8AC3E}">
        <p14:creationId xmlns:p14="http://schemas.microsoft.com/office/powerpoint/2010/main" val="88057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Ontario Works provides income and employment supports to people in financial need. People receiving financial assistance through Ontario Works participate in a wide range of employment assistance activities, which help them, prepare for, find and retain employment. The amount of financial assistance a person receives will vary depending on family size, income, assets and shelter costs.</a:t>
            </a: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15</a:t>
            </a:fld>
            <a:endParaRPr lang="en-CA" dirty="0"/>
          </a:p>
        </p:txBody>
      </p:sp>
    </p:spTree>
    <p:extLst>
      <p:ext uri="{BB962C8B-B14F-4D97-AF65-F5344CB8AC3E}">
        <p14:creationId xmlns:p14="http://schemas.microsoft.com/office/powerpoint/2010/main" val="3533324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11% or Approx.</a:t>
            </a:r>
            <a:r>
              <a:rPr lang="en-CA" baseline="0" dirty="0" smtClean="0"/>
              <a:t> </a:t>
            </a:r>
            <a:r>
              <a:rPr lang="en-CA" dirty="0" smtClean="0"/>
              <a:t>3620 of 25-64 year olds </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16</a:t>
            </a:fld>
            <a:endParaRPr lang="en-CA" dirty="0"/>
          </a:p>
        </p:txBody>
      </p:sp>
    </p:spTree>
    <p:extLst>
      <p:ext uri="{BB962C8B-B14F-4D97-AF65-F5344CB8AC3E}">
        <p14:creationId xmlns:p14="http://schemas.microsoft.com/office/powerpoint/2010/main" val="1072998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6%</a:t>
            </a:r>
            <a:r>
              <a:rPr lang="en-CA" baseline="0" dirty="0" smtClean="0"/>
              <a:t> Unemployment Rate =Approx 2200</a:t>
            </a:r>
          </a:p>
          <a:p>
            <a:endParaRPr lang="en-CA" baseline="0" dirty="0" smtClean="0"/>
          </a:p>
          <a:p>
            <a:r>
              <a:rPr lang="en-CA" baseline="0" dirty="0" smtClean="0"/>
              <a:t>Discuss type of work, i.e. part time, precarious, contracts, low wages – individuals that are working are still using emergency food services, accessing social services</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17</a:t>
            </a:fld>
            <a:endParaRPr lang="en-CA" dirty="0"/>
          </a:p>
        </p:txBody>
      </p:sp>
    </p:spTree>
    <p:extLst>
      <p:ext uri="{BB962C8B-B14F-4D97-AF65-F5344CB8AC3E}">
        <p14:creationId xmlns:p14="http://schemas.microsoft.com/office/powerpoint/2010/main" val="349015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18</a:t>
            </a:fld>
            <a:endParaRPr lang="en-CA" dirty="0"/>
          </a:p>
        </p:txBody>
      </p:sp>
    </p:spTree>
    <p:extLst>
      <p:ext uri="{BB962C8B-B14F-4D97-AF65-F5344CB8AC3E}">
        <p14:creationId xmlns:p14="http://schemas.microsoft.com/office/powerpoint/2010/main" val="59096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Proportion of households experiencing food insecurity in Wellington-Dufferin-Guelph was approx. 14%. (statistically significant stat)</a:t>
            </a:r>
          </a:p>
          <a:p>
            <a:endParaRPr lang="en-US" dirty="0" smtClean="0"/>
          </a:p>
          <a:p>
            <a:r>
              <a:rPr lang="en-US" dirty="0" smtClean="0"/>
              <a:t>Proportion of households experiencing food insecurity in Dufferin is estimated to be 15%. (Caution: High sampling variability with this estimate)</a:t>
            </a:r>
          </a:p>
          <a:p>
            <a:endParaRPr lang="en-US" dirty="0" smtClean="0"/>
          </a:p>
          <a:p>
            <a:r>
              <a:rPr lang="en-US" dirty="0" smtClean="0"/>
              <a:t>In Ontario, the proportion of households experiencing food insecurity is approximately 12%</a:t>
            </a:r>
          </a:p>
          <a:p>
            <a:endParaRPr lang="en-CA" dirty="0" smtClean="0"/>
          </a:p>
          <a:p>
            <a:r>
              <a:rPr lang="en-US" dirty="0" smtClean="0"/>
              <a:t>WDG:</a:t>
            </a:r>
          </a:p>
          <a:p>
            <a:r>
              <a:rPr lang="en-US" dirty="0" smtClean="0"/>
              <a:t>Marginal 5%</a:t>
            </a:r>
          </a:p>
          <a:p>
            <a:r>
              <a:rPr lang="en-US" dirty="0" smtClean="0"/>
              <a:t>Moderate 6%</a:t>
            </a:r>
          </a:p>
          <a:p>
            <a:r>
              <a:rPr lang="en-US" dirty="0" smtClean="0"/>
              <a:t>Severe 3%</a:t>
            </a:r>
          </a:p>
          <a:p>
            <a:endParaRPr lang="en-US" dirty="0" smtClean="0"/>
          </a:p>
          <a:p>
            <a:r>
              <a:rPr lang="en-US" dirty="0" smtClean="0"/>
              <a:t>Ontario</a:t>
            </a:r>
          </a:p>
          <a:p>
            <a:r>
              <a:rPr lang="en-US" dirty="0" smtClean="0"/>
              <a:t>Marginal 3%</a:t>
            </a:r>
          </a:p>
          <a:p>
            <a:r>
              <a:rPr lang="en-US" dirty="0" smtClean="0"/>
              <a:t>Moderate 6%</a:t>
            </a:r>
          </a:p>
          <a:p>
            <a:r>
              <a:rPr lang="en-US" dirty="0" smtClean="0"/>
              <a:t>Severe 4%</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3548"/>
                </a:solidFill>
              </a:rPr>
              <a:t>Food Insecurity: is defined as inadequate or insecure access to food because of financial constraints.  </a:t>
            </a:r>
          </a:p>
          <a:p>
            <a:endParaRPr lang="en-US" dirty="0" smtClean="0"/>
          </a:p>
          <a:p>
            <a:pPr lvl="1">
              <a:buNone/>
              <a:defRPr/>
            </a:pPr>
            <a:r>
              <a:rPr lang="en-CA" u="sng" dirty="0" smtClean="0">
                <a:solidFill>
                  <a:schemeClr val="accent4"/>
                </a:solidFill>
                <a:latin typeface="Arial" pitchFamily="34" charset="0"/>
                <a:cs typeface="Arial" pitchFamily="34" charset="0"/>
              </a:rPr>
              <a:t>MARGINAL FOOD INSECURITY</a:t>
            </a:r>
          </a:p>
          <a:p>
            <a:pPr lvl="1">
              <a:buNone/>
              <a:defRPr/>
            </a:pPr>
            <a:r>
              <a:rPr lang="en-CA" dirty="0" smtClean="0">
                <a:latin typeface="Arial" pitchFamily="34" charset="0"/>
                <a:cs typeface="Arial" pitchFamily="34" charset="0"/>
              </a:rPr>
              <a:t>	Worry about running out of food and/or limit food selection because of lack of money for food.</a:t>
            </a:r>
          </a:p>
          <a:p>
            <a:pPr lvl="1">
              <a:defRPr/>
            </a:pPr>
            <a:endParaRPr lang="en-CA" dirty="0" smtClean="0">
              <a:solidFill>
                <a:schemeClr val="accent4"/>
              </a:solidFill>
              <a:latin typeface="Arial" pitchFamily="34" charset="0"/>
              <a:cs typeface="Arial" pitchFamily="34" charset="0"/>
            </a:endParaRPr>
          </a:p>
          <a:p>
            <a:pPr lvl="1">
              <a:buNone/>
              <a:defRPr/>
            </a:pPr>
            <a:r>
              <a:rPr lang="en-CA" u="sng" dirty="0" smtClean="0">
                <a:solidFill>
                  <a:schemeClr val="accent4"/>
                </a:solidFill>
                <a:latin typeface="Arial" pitchFamily="34" charset="0"/>
                <a:cs typeface="Arial" pitchFamily="34" charset="0"/>
              </a:rPr>
              <a:t>MODERATE FOOD INSECURITY</a:t>
            </a:r>
          </a:p>
          <a:p>
            <a:pPr lvl="1">
              <a:buNone/>
              <a:defRPr/>
            </a:pPr>
            <a:r>
              <a:rPr lang="en-CA" dirty="0" smtClean="0">
                <a:latin typeface="Arial" pitchFamily="34" charset="0"/>
                <a:cs typeface="Arial" pitchFamily="34" charset="0"/>
              </a:rPr>
              <a:t>	Compromise in quality and/or quantity of food due to a lack of money for food.</a:t>
            </a:r>
          </a:p>
          <a:p>
            <a:pPr lvl="1">
              <a:defRPr/>
            </a:pPr>
            <a:endParaRPr lang="en-CA" dirty="0" smtClean="0">
              <a:latin typeface="Arial" pitchFamily="34" charset="0"/>
              <a:cs typeface="Arial" pitchFamily="34" charset="0"/>
            </a:endParaRPr>
          </a:p>
          <a:p>
            <a:pPr lvl="1">
              <a:buNone/>
              <a:defRPr/>
            </a:pPr>
            <a:r>
              <a:rPr lang="en-CA" u="sng" dirty="0" smtClean="0">
                <a:solidFill>
                  <a:schemeClr val="accent4"/>
                </a:solidFill>
                <a:latin typeface="Arial" pitchFamily="34" charset="0"/>
                <a:cs typeface="Arial" pitchFamily="34" charset="0"/>
              </a:rPr>
              <a:t>SEVERE FOOD INSECURITY</a:t>
            </a:r>
          </a:p>
          <a:p>
            <a:pPr lvl="1">
              <a:buNone/>
              <a:defRPr/>
            </a:pPr>
            <a:r>
              <a:rPr lang="en-CA" dirty="0" smtClean="0">
                <a:latin typeface="Arial" pitchFamily="34" charset="0"/>
                <a:cs typeface="Arial" pitchFamily="34" charset="0"/>
              </a:rPr>
              <a:t>	Miss meals, reduce food intake and at the most extreme go day(s) without food.</a:t>
            </a:r>
            <a:endParaRPr lang="en-US" b="1" dirty="0" smtClean="0">
              <a:latin typeface="Arial" pitchFamily="34" charset="0"/>
              <a:cs typeface="Arial" pitchFamily="34" charset="0"/>
            </a:endParaRPr>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19</a:t>
            </a:fld>
            <a:endParaRPr lang="en-CA" dirty="0"/>
          </a:p>
        </p:txBody>
      </p:sp>
    </p:spTree>
    <p:extLst>
      <p:ext uri="{BB962C8B-B14F-4D97-AF65-F5344CB8AC3E}">
        <p14:creationId xmlns:p14="http://schemas.microsoft.com/office/powerpoint/2010/main" val="246757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smtClean="0"/>
          </a:p>
          <a:p>
            <a:r>
              <a:rPr lang="en-CA" dirty="0" smtClean="0"/>
              <a:t>Discuss the history… the Dufferin</a:t>
            </a:r>
            <a:r>
              <a:rPr lang="en-CA" baseline="0" dirty="0" smtClean="0"/>
              <a:t> County Poverty Reduction Taskforce (DCPRTF) formed following Poverty forum as part of one of the DC MOVES pillars.</a:t>
            </a:r>
          </a:p>
          <a:p>
            <a:r>
              <a:rPr lang="en-US" baseline="0" dirty="0" smtClean="0"/>
              <a:t>Reducing Poverty in Dufferin County: A Proposed Strategic Framework Feb 2017 for results</a:t>
            </a:r>
            <a:endParaRPr lang="en-CA" baseline="0" dirty="0" smtClean="0"/>
          </a:p>
          <a:p>
            <a:r>
              <a:rPr lang="en-CA" baseline="0" dirty="0" smtClean="0"/>
              <a:t>LHIN Poverty Sub Collaborative etc  5 </a:t>
            </a:r>
          </a:p>
          <a:p>
            <a:endParaRPr lang="en-CA" baseline="0" dirty="0" smtClean="0"/>
          </a:p>
          <a:p>
            <a:pPr marL="342900" indent="-342900">
              <a:buFont typeface="Arial" panose="020B0604020202020204" pitchFamily="34" charset="0"/>
              <a:buChar char="•"/>
            </a:pPr>
            <a:r>
              <a:rPr lang="en-US" dirty="0" smtClean="0"/>
              <a:t>Poverty Summit November 2015</a:t>
            </a:r>
          </a:p>
          <a:p>
            <a:pPr marL="342900" indent="-342900">
              <a:buFont typeface="Arial" panose="020B0604020202020204" pitchFamily="34" charset="0"/>
              <a:buChar char="•"/>
            </a:pPr>
            <a:r>
              <a:rPr lang="en-US" dirty="0" smtClean="0"/>
              <a:t>Engagement and Discussion local level 2016</a:t>
            </a:r>
          </a:p>
          <a:p>
            <a:pPr marL="342900" indent="-342900">
              <a:buFont typeface="Arial" panose="020B0604020202020204" pitchFamily="34" charset="0"/>
              <a:buChar char="•"/>
            </a:pPr>
            <a:r>
              <a:rPr lang="en-US" dirty="0" smtClean="0"/>
              <a:t>Collaboration between County and HCIA 2016</a:t>
            </a:r>
          </a:p>
          <a:p>
            <a:pPr marL="342900" indent="-342900">
              <a:buFont typeface="Arial" panose="020B0604020202020204" pitchFamily="34" charset="0"/>
              <a:buChar char="•"/>
            </a:pPr>
            <a:r>
              <a:rPr lang="en-US" dirty="0" smtClean="0"/>
              <a:t>Creation of DC MOVES (Dufferin County Managing Organizing Validating Engagement Strategies) 2016</a:t>
            </a:r>
          </a:p>
          <a:p>
            <a:pPr marL="342900" indent="-342900">
              <a:buFont typeface="Arial" panose="020B0604020202020204" pitchFamily="34" charset="0"/>
              <a:buChar char="•"/>
            </a:pPr>
            <a:r>
              <a:rPr lang="en-US" dirty="0" smtClean="0"/>
              <a:t>Reducing Poverty in Dufferin County: A Proposed Strategic Framework Feb 2017</a:t>
            </a:r>
          </a:p>
          <a:p>
            <a:pPr marL="342900" indent="-342900">
              <a:buFont typeface="Arial" panose="020B0604020202020204" pitchFamily="34" charset="0"/>
              <a:buChar char="•"/>
            </a:pPr>
            <a:r>
              <a:rPr lang="en-US" dirty="0" smtClean="0"/>
              <a:t>Research/discussion/strategic priorities for Dufferin County Poverty Reduction Task Force (DCPRTF) 2017/2018</a:t>
            </a:r>
          </a:p>
          <a:p>
            <a:pPr marL="342900" indent="-342900">
              <a:buFont typeface="Arial" panose="020B0604020202020204" pitchFamily="34" charset="0"/>
              <a:buChar char="•"/>
            </a:pPr>
            <a:r>
              <a:rPr lang="en-US" dirty="0" smtClean="0"/>
              <a:t>Local Health Integration Network – Poverty Working Group 2018</a:t>
            </a:r>
          </a:p>
        </p:txBody>
      </p:sp>
      <p:sp>
        <p:nvSpPr>
          <p:cNvPr id="4" name="Slide Number Placeholder 3"/>
          <p:cNvSpPr>
            <a:spLocks noGrp="1"/>
          </p:cNvSpPr>
          <p:nvPr>
            <p:ph type="sldNum" sz="quarter" idx="10"/>
          </p:nvPr>
        </p:nvSpPr>
        <p:spPr/>
        <p:txBody>
          <a:bodyPr/>
          <a:lstStyle/>
          <a:p>
            <a:fld id="{B935B59C-735C-4305-A0CD-23B123251E1E}" type="slidenum">
              <a:rPr lang="en-CA" smtClean="0"/>
              <a:t>2</a:t>
            </a:fld>
            <a:endParaRPr lang="en-CA" dirty="0"/>
          </a:p>
        </p:txBody>
      </p:sp>
    </p:spTree>
    <p:extLst>
      <p:ext uri="{BB962C8B-B14F-4D97-AF65-F5344CB8AC3E}">
        <p14:creationId xmlns:p14="http://schemas.microsoft.com/office/powerpoint/2010/main" val="202459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20</a:t>
            </a:fld>
            <a:endParaRPr lang="en-CA" dirty="0"/>
          </a:p>
        </p:txBody>
      </p:sp>
    </p:spTree>
    <p:extLst>
      <p:ext uri="{BB962C8B-B14F-4D97-AF65-F5344CB8AC3E}">
        <p14:creationId xmlns:p14="http://schemas.microsoft.com/office/powerpoint/2010/main" val="68289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primary factors that shape the health of Canadians are not medical treatments or lifestyle choices but rather the living conditions they experience’ (Raphael, 2010).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Low income households – 9% in Dufferin living in Low income households, higher in Melancthon,</a:t>
            </a:r>
            <a:r>
              <a:rPr lang="en-US" sz="1200" baseline="0" dirty="0" smtClean="0"/>
              <a:t> Grand Valley and Shelburne</a:t>
            </a:r>
            <a:endParaRPr lang="en-US" sz="1200" dirty="0" smtClean="0"/>
          </a:p>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21</a:t>
            </a:fld>
            <a:endParaRPr lang="en-CA" dirty="0"/>
          </a:p>
        </p:txBody>
      </p:sp>
    </p:spTree>
    <p:extLst>
      <p:ext uri="{BB962C8B-B14F-4D97-AF65-F5344CB8AC3E}">
        <p14:creationId xmlns:p14="http://schemas.microsoft.com/office/powerpoint/2010/main" val="418506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B935B59C-735C-4305-A0CD-23B123251E1E}" type="slidenum">
              <a:rPr lang="en-CA" smtClean="0"/>
              <a:t>22</a:t>
            </a:fld>
            <a:endParaRPr lang="en-CA" dirty="0"/>
          </a:p>
        </p:txBody>
      </p:sp>
    </p:spTree>
    <p:extLst>
      <p:ext uri="{BB962C8B-B14F-4D97-AF65-F5344CB8AC3E}">
        <p14:creationId xmlns:p14="http://schemas.microsoft.com/office/powerpoint/2010/main" val="69501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35B59C-735C-4305-A0CD-23B123251E1E}" type="slidenum">
              <a:rPr lang="en-CA" smtClean="0"/>
              <a:t>3</a:t>
            </a:fld>
            <a:endParaRPr lang="en-CA" dirty="0"/>
          </a:p>
        </p:txBody>
      </p:sp>
    </p:spTree>
    <p:extLst>
      <p:ext uri="{BB962C8B-B14F-4D97-AF65-F5344CB8AC3E}">
        <p14:creationId xmlns:p14="http://schemas.microsoft.com/office/powerpoint/2010/main" val="406595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 Turnbull is a physician</a:t>
            </a:r>
            <a:r>
              <a:rPr lang="en-CA" baseline="0" dirty="0" smtClean="0"/>
              <a:t> in Ottawa working with the Ottawa Inner City Drug replacement program – harm reduction – sees the most marginalized patients in his city.</a:t>
            </a:r>
            <a:endParaRPr lang="en-CA" dirty="0" smtClean="0"/>
          </a:p>
          <a:p>
            <a:endParaRPr lang="en-CA" dirty="0" smtClean="0"/>
          </a:p>
          <a:p>
            <a:r>
              <a:rPr lang="en-CA" dirty="0" smtClean="0"/>
              <a:t>Why?</a:t>
            </a:r>
          </a:p>
          <a:p>
            <a:endParaRPr lang="en-CA" dirty="0" smtClean="0"/>
          </a:p>
          <a:p>
            <a:pPr marL="171450" indent="-171450">
              <a:buFontTx/>
              <a:buChar char="-"/>
            </a:pPr>
            <a:r>
              <a:rPr lang="en-CA" dirty="0" smtClean="0"/>
              <a:t>Many levers of change on determinants of health lie outside the health sector</a:t>
            </a:r>
          </a:p>
          <a:p>
            <a:pPr marL="171450" indent="-171450">
              <a:buFontTx/>
              <a:buChar char="-"/>
            </a:pPr>
            <a:r>
              <a:rPr lang="en-CA" dirty="0" smtClean="0"/>
              <a:t>Not one of us can do this</a:t>
            </a:r>
            <a:r>
              <a:rPr lang="en-CA" baseline="0" dirty="0" smtClean="0"/>
              <a:t> work on our own</a:t>
            </a:r>
          </a:p>
          <a:p>
            <a:pPr marL="171450" indent="-171450">
              <a:buFontTx/>
              <a:buChar char="-"/>
            </a:pPr>
            <a:r>
              <a:rPr lang="en-CA" baseline="0" dirty="0" smtClean="0"/>
              <a:t>Collaboration includes patients and families as well</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4</a:t>
            </a:fld>
            <a:endParaRPr lang="en-CA" dirty="0"/>
          </a:p>
        </p:txBody>
      </p:sp>
    </p:spTree>
    <p:extLst>
      <p:ext uri="{BB962C8B-B14F-4D97-AF65-F5344CB8AC3E}">
        <p14:creationId xmlns:p14="http://schemas.microsoft.com/office/powerpoint/2010/main" val="317185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s-IS" dirty="0" smtClean="0"/>
              <a:t>Definition</a:t>
            </a:r>
            <a:r>
              <a:rPr lang="is-IS" baseline="0" dirty="0" smtClean="0"/>
              <a:t> to give context and ground</a:t>
            </a:r>
            <a:endParaRPr lang="is-IS" dirty="0" smtClean="0"/>
          </a:p>
        </p:txBody>
      </p:sp>
      <p:sp>
        <p:nvSpPr>
          <p:cNvPr id="4" name="Slide Number Placeholder 3"/>
          <p:cNvSpPr>
            <a:spLocks noGrp="1"/>
          </p:cNvSpPr>
          <p:nvPr>
            <p:ph type="sldNum" sz="quarter" idx="10"/>
          </p:nvPr>
        </p:nvSpPr>
        <p:spPr/>
        <p:txBody>
          <a:bodyPr/>
          <a:lstStyle/>
          <a:p>
            <a:fld id="{B49CD871-587C-4F42-BE49-1C04AB97EE5F}" type="slidenum">
              <a:rPr lang="en-US" smtClean="0"/>
              <a:t>5</a:t>
            </a:fld>
            <a:endParaRPr lang="en-US" dirty="0"/>
          </a:p>
        </p:txBody>
      </p:sp>
    </p:spTree>
    <p:extLst>
      <p:ext uri="{BB962C8B-B14F-4D97-AF65-F5344CB8AC3E}">
        <p14:creationId xmlns:p14="http://schemas.microsoft.com/office/powerpoint/2010/main" val="269229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Equality vs Equity</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6</a:t>
            </a:fld>
            <a:endParaRPr lang="en-CA" dirty="0"/>
          </a:p>
        </p:txBody>
      </p:sp>
    </p:spTree>
    <p:extLst>
      <p:ext uri="{BB962C8B-B14F-4D97-AF65-F5344CB8AC3E}">
        <p14:creationId xmlns:p14="http://schemas.microsoft.com/office/powerpoint/2010/main" val="400953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7</a:t>
            </a:fld>
            <a:endParaRPr lang="en-CA" dirty="0"/>
          </a:p>
        </p:txBody>
      </p:sp>
    </p:spTree>
    <p:extLst>
      <p:ext uri="{BB962C8B-B14F-4D97-AF65-F5344CB8AC3E}">
        <p14:creationId xmlns:p14="http://schemas.microsoft.com/office/powerpoint/2010/main" val="21212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8</a:t>
            </a:fld>
            <a:endParaRPr lang="en-CA" dirty="0"/>
          </a:p>
        </p:txBody>
      </p:sp>
    </p:spTree>
    <p:extLst>
      <p:ext uri="{BB962C8B-B14F-4D97-AF65-F5344CB8AC3E}">
        <p14:creationId xmlns:p14="http://schemas.microsoft.com/office/powerpoint/2010/main" val="428061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We reached these</a:t>
            </a:r>
            <a:r>
              <a:rPr lang="en-CA" baseline="0" dirty="0" smtClean="0"/>
              <a:t> areas of focus/community priorities by looking at current data as well as reviewing past priority areas and other work taking place in the community.</a:t>
            </a:r>
          </a:p>
          <a:p>
            <a:endParaRPr lang="en-CA" baseline="0" dirty="0" smtClean="0"/>
          </a:p>
          <a:p>
            <a:r>
              <a:rPr lang="en-CA" baseline="0" dirty="0" smtClean="0"/>
              <a:t>Key Considerations:</a:t>
            </a:r>
          </a:p>
          <a:p>
            <a:pPr marL="171450" indent="-171450">
              <a:buFontTx/>
              <a:buChar char="-"/>
            </a:pPr>
            <a:r>
              <a:rPr lang="en-CA" baseline="0" dirty="0" smtClean="0"/>
              <a:t>Avoid duplication</a:t>
            </a:r>
          </a:p>
          <a:p>
            <a:pPr marL="171450" indent="-171450">
              <a:buFontTx/>
              <a:buChar char="-"/>
            </a:pPr>
            <a:r>
              <a:rPr lang="en-CA" baseline="0" dirty="0" smtClean="0"/>
              <a:t>Look at current data</a:t>
            </a:r>
          </a:p>
          <a:p>
            <a:pPr marL="171450" indent="-171450">
              <a:buFontTx/>
              <a:buChar char="-"/>
            </a:pPr>
            <a:r>
              <a:rPr lang="en-CA" baseline="0" dirty="0" smtClean="0"/>
              <a:t>Wanted to identify gaps – no one is doing the work</a:t>
            </a:r>
          </a:p>
          <a:p>
            <a:pPr marL="171450" indent="-171450">
              <a:buFontTx/>
              <a:buChar char="-"/>
            </a:pPr>
            <a:r>
              <a:rPr lang="en-CA" baseline="0" dirty="0" smtClean="0"/>
              <a:t>Stay focused – understand that there is a lot of work and we only have so much capacity so we need to only do some priorities ta the start but do them well</a:t>
            </a:r>
            <a:endParaRPr lang="en-CA" dirty="0"/>
          </a:p>
        </p:txBody>
      </p:sp>
      <p:sp>
        <p:nvSpPr>
          <p:cNvPr id="4" name="Slide Number Placeholder 3"/>
          <p:cNvSpPr>
            <a:spLocks noGrp="1"/>
          </p:cNvSpPr>
          <p:nvPr>
            <p:ph type="sldNum" sz="quarter" idx="10"/>
          </p:nvPr>
        </p:nvSpPr>
        <p:spPr/>
        <p:txBody>
          <a:bodyPr/>
          <a:lstStyle/>
          <a:p>
            <a:fld id="{B935B59C-735C-4305-A0CD-23B123251E1E}" type="slidenum">
              <a:rPr lang="en-CA" smtClean="0"/>
              <a:t>9</a:t>
            </a:fld>
            <a:endParaRPr lang="en-CA" dirty="0"/>
          </a:p>
        </p:txBody>
      </p:sp>
    </p:spTree>
    <p:extLst>
      <p:ext uri="{BB962C8B-B14F-4D97-AF65-F5344CB8AC3E}">
        <p14:creationId xmlns:p14="http://schemas.microsoft.com/office/powerpoint/2010/main" val="235711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315225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237608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190174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609600" y="3505203"/>
            <a:ext cx="34544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68800" y="3505203"/>
            <a:ext cx="34544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8128000" y="3505203"/>
            <a:ext cx="34544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609604" y="1219200"/>
            <a:ext cx="34544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68803" y="1219200"/>
            <a:ext cx="3454404"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8128007" y="1219200"/>
            <a:ext cx="3454404"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6325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41174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58378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371920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84608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154140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28456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401822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ECE2F-90BA-4816-BA41-A4A57C3F6B4D}" type="datetimeFigureOut">
              <a:rPr lang="en-CA" smtClean="0"/>
              <a:t>29/03/2019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29DF5F7-0765-482E-A171-7D8F5AF1FA45}" type="slidenum">
              <a:rPr lang="en-CA" smtClean="0"/>
              <a:t>‹#›</a:t>
            </a:fld>
            <a:endParaRPr lang="en-CA" dirty="0"/>
          </a:p>
        </p:txBody>
      </p:sp>
    </p:spTree>
    <p:extLst>
      <p:ext uri="{BB962C8B-B14F-4D97-AF65-F5344CB8AC3E}">
        <p14:creationId xmlns:p14="http://schemas.microsoft.com/office/powerpoint/2010/main" val="399837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ECE2F-90BA-4816-BA41-A4A57C3F6B4D}" type="datetimeFigureOut">
              <a:rPr lang="en-CA" smtClean="0"/>
              <a:t>29/03/2019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DF5F7-0765-482E-A171-7D8F5AF1FA45}" type="slidenum">
              <a:rPr lang="en-CA" smtClean="0"/>
              <a:t>‹#›</a:t>
            </a:fld>
            <a:endParaRPr lang="en-CA" dirty="0"/>
          </a:p>
        </p:txBody>
      </p:sp>
    </p:spTree>
    <p:extLst>
      <p:ext uri="{BB962C8B-B14F-4D97-AF65-F5344CB8AC3E}">
        <p14:creationId xmlns:p14="http://schemas.microsoft.com/office/powerpoint/2010/main" val="13064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725" y="2956426"/>
            <a:ext cx="9848349" cy="2096837"/>
          </a:xfrm>
        </p:spPr>
        <p:txBody>
          <a:bodyPr>
            <a:normAutofit/>
          </a:bodyPr>
          <a:lstStyle/>
          <a:p>
            <a:pPr algn="ctr"/>
            <a:r>
              <a:rPr lang="en-CA" sz="4800" b="1" dirty="0" smtClean="0"/>
              <a:t>DC MOVES – Poverty Pillar Update</a:t>
            </a:r>
            <a:br>
              <a:rPr lang="en-CA" sz="4800" b="1" dirty="0" smtClean="0"/>
            </a:br>
            <a:r>
              <a:rPr lang="en-CA" sz="4800" b="1" dirty="0"/>
              <a:t/>
            </a:r>
            <a:br>
              <a:rPr lang="en-CA" sz="4800" b="1" dirty="0"/>
            </a:br>
            <a:r>
              <a:rPr lang="en-CA" sz="4800" b="1" dirty="0" smtClean="0"/>
              <a:t>March 20, 2019 </a:t>
            </a:r>
            <a:endParaRPr lang="en-CA" sz="4800" b="1" dirty="0"/>
          </a:p>
        </p:txBody>
      </p:sp>
      <p:pic>
        <p:nvPicPr>
          <p:cNvPr id="3" name="Picture 2"/>
          <p:cNvPicPr>
            <a:picLocks noChangeAspect="1"/>
          </p:cNvPicPr>
          <p:nvPr/>
        </p:nvPicPr>
        <p:blipFill>
          <a:blip r:embed="rId3"/>
          <a:stretch>
            <a:fillRect/>
          </a:stretch>
        </p:blipFill>
        <p:spPr>
          <a:xfrm>
            <a:off x="1419725" y="1096824"/>
            <a:ext cx="1416031" cy="1160627"/>
          </a:xfrm>
          <a:prstGeom prst="rect">
            <a:avLst/>
          </a:prstGeom>
          <a:noFill/>
        </p:spPr>
      </p:pic>
      <p:pic>
        <p:nvPicPr>
          <p:cNvPr id="4" name="Picture 3"/>
          <p:cNvPicPr>
            <a:picLocks noChangeAspect="1"/>
          </p:cNvPicPr>
          <p:nvPr/>
        </p:nvPicPr>
        <p:blipFill>
          <a:blip r:embed="rId4"/>
          <a:stretch>
            <a:fillRect/>
          </a:stretch>
        </p:blipFill>
        <p:spPr>
          <a:xfrm>
            <a:off x="4547936" y="965278"/>
            <a:ext cx="2920148" cy="1460793"/>
          </a:xfrm>
          <a:prstGeom prst="rect">
            <a:avLst/>
          </a:prstGeom>
        </p:spPr>
      </p:pic>
      <p:pic>
        <p:nvPicPr>
          <p:cNvPr id="5" name="Picture 4"/>
          <p:cNvPicPr>
            <a:picLocks noChangeAspect="1"/>
          </p:cNvPicPr>
          <p:nvPr/>
        </p:nvPicPr>
        <p:blipFill>
          <a:blip r:embed="rId5"/>
          <a:stretch>
            <a:fillRect/>
          </a:stretch>
        </p:blipFill>
        <p:spPr>
          <a:xfrm>
            <a:off x="9613400" y="1251899"/>
            <a:ext cx="1318905" cy="1061141"/>
          </a:xfrm>
          <a:prstGeom prst="rect">
            <a:avLst/>
          </a:prstGeom>
        </p:spPr>
      </p:pic>
    </p:spTree>
    <p:extLst>
      <p:ext uri="{BB962C8B-B14F-4D97-AF65-F5344CB8AC3E}">
        <p14:creationId xmlns:p14="http://schemas.microsoft.com/office/powerpoint/2010/main" val="3587858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Housing and Homelessness</a:t>
            </a:r>
            <a:endParaRPr lang="en-CA" dirty="0"/>
          </a:p>
        </p:txBody>
      </p:sp>
      <p:sp>
        <p:nvSpPr>
          <p:cNvPr id="8" name="Content Placeholder 7"/>
          <p:cNvSpPr>
            <a:spLocks noGrp="1"/>
          </p:cNvSpPr>
          <p:nvPr>
            <p:ph sz="half" idx="2"/>
          </p:nvPr>
        </p:nvSpPr>
        <p:spPr/>
        <p:txBody>
          <a:bodyPr/>
          <a:lstStyle/>
          <a:p>
            <a:pPr algn="just"/>
            <a:r>
              <a:rPr lang="en-CA" dirty="0"/>
              <a:t>The average resale price for homes within Dufferin have risen substantially over the past decade; however, incomes are not rising quickly enough to meet these increasing </a:t>
            </a:r>
            <a:r>
              <a:rPr lang="en-CA" dirty="0" smtClean="0"/>
              <a:t>prices.</a:t>
            </a:r>
          </a:p>
          <a:p>
            <a:pPr algn="just"/>
            <a:r>
              <a:rPr lang="en-CA" dirty="0" smtClean="0"/>
              <a:t>There </a:t>
            </a:r>
            <a:r>
              <a:rPr lang="en-CA" dirty="0"/>
              <a:t>is also an insufficient availability of rental units in Dufferin as well.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283" b="7766"/>
          <a:stretch/>
        </p:blipFill>
        <p:spPr>
          <a:xfrm>
            <a:off x="838200" y="3901440"/>
            <a:ext cx="4831080" cy="242991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83" t="4856" r="1469"/>
          <a:stretch/>
        </p:blipFill>
        <p:spPr>
          <a:xfrm>
            <a:off x="838200" y="1467646"/>
            <a:ext cx="4831080" cy="2433794"/>
          </a:xfrm>
          <a:prstGeom prst="rect">
            <a:avLst/>
          </a:prstGeom>
        </p:spPr>
      </p:pic>
      <p:sp>
        <p:nvSpPr>
          <p:cNvPr id="4" name="Rectangle 3"/>
          <p:cNvSpPr/>
          <p:nvPr/>
        </p:nvSpPr>
        <p:spPr>
          <a:xfrm>
            <a:off x="838200" y="6311900"/>
            <a:ext cx="4831080" cy="577081"/>
          </a:xfrm>
          <a:prstGeom prst="rect">
            <a:avLst/>
          </a:prstGeom>
        </p:spPr>
        <p:txBody>
          <a:bodyPr wrap="square">
            <a:spAutoFit/>
          </a:bodyPr>
          <a:lstStyle/>
          <a:p>
            <a:pPr lvl="0">
              <a:defRPr/>
            </a:pPr>
            <a:r>
              <a:rPr lang="en-US" sz="1050" dirty="0" smtClean="0"/>
              <a:t>Real </a:t>
            </a:r>
            <a:r>
              <a:rPr lang="en-US" sz="1050" dirty="0"/>
              <a:t>Property Solutions (RPS</a:t>
            </a:r>
            <a:r>
              <a:rPr lang="en-US" sz="1050" dirty="0" smtClean="0"/>
              <a:t>), 2017</a:t>
            </a:r>
          </a:p>
          <a:p>
            <a:r>
              <a:rPr lang="en-US" sz="1050" dirty="0" smtClean="0"/>
              <a:t>Rental </a:t>
            </a:r>
            <a:r>
              <a:rPr lang="en-US" sz="1050" dirty="0"/>
              <a:t>Market Survey (RMS), </a:t>
            </a:r>
            <a:r>
              <a:rPr lang="en-US" sz="1050" dirty="0" smtClean="0"/>
              <a:t>2017, Canada Mortgage </a:t>
            </a:r>
            <a:r>
              <a:rPr lang="en-US" sz="1050" dirty="0"/>
              <a:t>and Housing Corporation</a:t>
            </a:r>
          </a:p>
          <a:p>
            <a:pPr lvl="0">
              <a:defRPr/>
            </a:pPr>
            <a:endParaRPr lang="en-CA" sz="1050" dirty="0"/>
          </a:p>
        </p:txBody>
      </p:sp>
    </p:spTree>
    <p:extLst>
      <p:ext uri="{BB962C8B-B14F-4D97-AF65-F5344CB8AC3E}">
        <p14:creationId xmlns:p14="http://schemas.microsoft.com/office/powerpoint/2010/main" val="351315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and Homelessness – Tenant Households</a:t>
            </a:r>
            <a:endParaRPr lang="en-CA" dirty="0"/>
          </a:p>
        </p:txBody>
      </p:sp>
      <p:sp>
        <p:nvSpPr>
          <p:cNvPr id="3" name="Content Placeholder 2"/>
          <p:cNvSpPr>
            <a:spLocks noGrp="1"/>
          </p:cNvSpPr>
          <p:nvPr>
            <p:ph sz="half" idx="1"/>
          </p:nvPr>
        </p:nvSpPr>
        <p:spPr>
          <a:xfrm>
            <a:off x="621632" y="1889423"/>
            <a:ext cx="3862501" cy="4351338"/>
          </a:xfrm>
        </p:spPr>
        <p:txBody>
          <a:bodyPr/>
          <a:lstStyle/>
          <a:p>
            <a:pPr marL="0" indent="0" algn="just">
              <a:buNone/>
            </a:pPr>
            <a:r>
              <a:rPr lang="en-CA" dirty="0" smtClean="0"/>
              <a:t>45% of tenant households in Dufferin County spend more than 30% of their household income on shelter costs.</a:t>
            </a:r>
            <a:endParaRPr lang="en-CA" dirty="0"/>
          </a:p>
        </p:txBody>
      </p:sp>
      <p:pic>
        <p:nvPicPr>
          <p:cNvPr id="5" name="Content Placeholder 4"/>
          <p:cNvPicPr>
            <a:picLocks noGrp="1" noChangeAspect="1"/>
          </p:cNvPicPr>
          <p:nvPr>
            <p:ph sz="half" idx="2"/>
          </p:nvPr>
        </p:nvPicPr>
        <p:blipFill>
          <a:blip r:embed="rId3"/>
          <a:stretch>
            <a:fillRect/>
          </a:stretch>
        </p:blipFill>
        <p:spPr>
          <a:xfrm>
            <a:off x="4700701" y="1889423"/>
            <a:ext cx="6912520" cy="3962299"/>
          </a:xfrm>
          <a:prstGeom prst="rect">
            <a:avLst/>
          </a:prstGeom>
        </p:spPr>
      </p:pic>
    </p:spTree>
    <p:extLst>
      <p:ext uri="{BB962C8B-B14F-4D97-AF65-F5344CB8AC3E}">
        <p14:creationId xmlns:p14="http://schemas.microsoft.com/office/powerpoint/2010/main" val="131625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and Homelessness - Waitlist</a:t>
            </a:r>
            <a:endParaRPr lang="en-CA" dirty="0"/>
          </a:p>
        </p:txBody>
      </p:sp>
      <p:sp>
        <p:nvSpPr>
          <p:cNvPr id="3" name="Content Placeholder 2"/>
          <p:cNvSpPr>
            <a:spLocks noGrp="1"/>
          </p:cNvSpPr>
          <p:nvPr>
            <p:ph sz="half" idx="1"/>
          </p:nvPr>
        </p:nvSpPr>
        <p:spPr>
          <a:xfrm>
            <a:off x="7537458" y="1690688"/>
            <a:ext cx="4370744" cy="4693487"/>
          </a:xfrm>
        </p:spPr>
        <p:txBody>
          <a:bodyPr>
            <a:normAutofit/>
          </a:bodyPr>
          <a:lstStyle/>
          <a:p>
            <a:pPr marL="0" indent="0">
              <a:buNone/>
            </a:pPr>
            <a:endParaRPr lang="en-CA" dirty="0"/>
          </a:p>
          <a:p>
            <a:pPr marL="0" indent="0" algn="just">
              <a:buNone/>
            </a:pPr>
            <a:r>
              <a:rPr lang="en-CA" dirty="0"/>
              <a:t>Total Number of applicants on Housing Access Dufferin* Waitlist (as of Q3 2018): 652 </a:t>
            </a:r>
          </a:p>
          <a:p>
            <a:pPr marL="0" indent="0">
              <a:buNone/>
            </a:pPr>
            <a:endParaRPr lang="en-CA"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30" y="1690688"/>
            <a:ext cx="6940228" cy="427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86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Housing and Homelessness - Prevention</a:t>
            </a:r>
            <a:endParaRPr lang="en-CA" dirty="0"/>
          </a:p>
        </p:txBody>
      </p:sp>
      <p:sp>
        <p:nvSpPr>
          <p:cNvPr id="3" name="Content Placeholder 2"/>
          <p:cNvSpPr>
            <a:spLocks noGrp="1"/>
          </p:cNvSpPr>
          <p:nvPr>
            <p:ph sz="half" idx="1"/>
          </p:nvPr>
        </p:nvSpPr>
        <p:spPr>
          <a:xfrm>
            <a:off x="838200" y="1825625"/>
            <a:ext cx="4744453" cy="4351338"/>
          </a:xfrm>
        </p:spPr>
        <p:txBody>
          <a:bodyPr>
            <a:normAutofit/>
          </a:bodyPr>
          <a:lstStyle/>
          <a:p>
            <a:pPr marL="0" indent="0">
              <a:buNone/>
            </a:pPr>
            <a:r>
              <a:rPr lang="en-CA" i="1" dirty="0"/>
              <a:t>HOMELESSNESS PREVENTION PROGRAM</a:t>
            </a:r>
            <a:endParaRPr lang="en-CA" dirty="0"/>
          </a:p>
          <a:p>
            <a:pPr marL="0" indent="0">
              <a:buNone/>
            </a:pPr>
            <a:r>
              <a:rPr lang="en-CA" sz="3200" dirty="0"/>
              <a:t>Number of Clients served in Q3 2018: 146</a:t>
            </a:r>
          </a:p>
          <a:p>
            <a:pPr marL="0" indent="0">
              <a:buNone/>
            </a:pPr>
            <a:endParaRPr lang="en-CA"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5625"/>
            <a:ext cx="593177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58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a:t>
            </a:r>
            <a:endParaRPr lang="en-CA"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87" y="1825625"/>
            <a:ext cx="5772933" cy="3511146"/>
          </a:xfrm>
        </p:spPr>
      </p:pic>
      <p:sp>
        <p:nvSpPr>
          <p:cNvPr id="4" name="Content Placeholder 3"/>
          <p:cNvSpPr>
            <a:spLocks noGrp="1"/>
          </p:cNvSpPr>
          <p:nvPr>
            <p:ph sz="half" idx="2"/>
          </p:nvPr>
        </p:nvSpPr>
        <p:spPr>
          <a:xfrm>
            <a:off x="6488083" y="1825625"/>
            <a:ext cx="5447243" cy="4351338"/>
          </a:xfrm>
        </p:spPr>
        <p:txBody>
          <a:bodyPr/>
          <a:lstStyle/>
          <a:p>
            <a:pPr algn="just"/>
            <a:r>
              <a:rPr lang="en-CA" dirty="0" smtClean="0"/>
              <a:t>‘Employment </a:t>
            </a:r>
            <a:r>
              <a:rPr lang="en-US" dirty="0" smtClean="0"/>
              <a:t>provides </a:t>
            </a:r>
            <a:r>
              <a:rPr lang="en-US" dirty="0"/>
              <a:t>income, a sense of identity and helps to structure day-to-day </a:t>
            </a:r>
            <a:r>
              <a:rPr lang="en-US" dirty="0" smtClean="0"/>
              <a:t>life’ (Raphael, 2015). </a:t>
            </a:r>
            <a:endParaRPr lang="en-CA" dirty="0" smtClean="0"/>
          </a:p>
          <a:p>
            <a:pPr algn="just"/>
            <a:endParaRPr lang="en-CA" dirty="0"/>
          </a:p>
          <a:p>
            <a:pPr algn="just"/>
            <a:r>
              <a:rPr lang="en-CA" dirty="0" smtClean="0"/>
              <a:t>Multiple layers to this priority:</a:t>
            </a:r>
          </a:p>
          <a:p>
            <a:pPr lvl="1" algn="just"/>
            <a:r>
              <a:rPr lang="en-CA" dirty="0" smtClean="0"/>
              <a:t>Education and Training</a:t>
            </a:r>
          </a:p>
          <a:p>
            <a:pPr lvl="1" algn="just"/>
            <a:r>
              <a:rPr lang="en-CA" dirty="0" smtClean="0"/>
              <a:t>Types of Employment</a:t>
            </a:r>
          </a:p>
          <a:p>
            <a:pPr lvl="1" algn="just"/>
            <a:r>
              <a:rPr lang="en-CA" dirty="0" smtClean="0"/>
              <a:t>Income</a:t>
            </a:r>
          </a:p>
          <a:p>
            <a:pPr lvl="1" algn="just"/>
            <a:endParaRPr lang="en-CA" dirty="0"/>
          </a:p>
        </p:txBody>
      </p:sp>
    </p:spTree>
    <p:extLst>
      <p:ext uri="{BB962C8B-B14F-4D97-AF65-F5344CB8AC3E}">
        <p14:creationId xmlns:p14="http://schemas.microsoft.com/office/powerpoint/2010/main" val="40746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Employment – Ontario Works</a:t>
            </a:r>
            <a:endParaRPr lang="en-CA" dirty="0"/>
          </a:p>
        </p:txBody>
      </p:sp>
      <p:sp>
        <p:nvSpPr>
          <p:cNvPr id="3" name="Content Placeholder 2"/>
          <p:cNvSpPr>
            <a:spLocks noGrp="1"/>
          </p:cNvSpPr>
          <p:nvPr>
            <p:ph sz="half" idx="1"/>
          </p:nvPr>
        </p:nvSpPr>
        <p:spPr>
          <a:xfrm>
            <a:off x="838200" y="1825625"/>
            <a:ext cx="5181600" cy="2313238"/>
          </a:xfrm>
        </p:spPr>
        <p:txBody>
          <a:bodyPr/>
          <a:lstStyle/>
          <a:p>
            <a:pPr marL="0" indent="0">
              <a:buNone/>
            </a:pPr>
            <a:r>
              <a:rPr lang="en-CA" i="1" dirty="0"/>
              <a:t>SOCIAL ASSISTANCE (ONTARIO WORKS)</a:t>
            </a:r>
            <a:endParaRPr lang="en-CA" dirty="0"/>
          </a:p>
          <a:p>
            <a:pPr marL="0" indent="0">
              <a:buNone/>
            </a:pPr>
            <a:r>
              <a:rPr lang="en-CA" dirty="0"/>
              <a:t>Average Monthly Caseload as of Q3 2018: 643</a:t>
            </a:r>
          </a:p>
          <a:p>
            <a:endParaRPr lang="en-CA" dirty="0"/>
          </a:p>
        </p:txBody>
      </p:sp>
      <p:pic>
        <p:nvPicPr>
          <p:cNvPr id="3074" name="Picture 5"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66566"/>
            <a:ext cx="6172200" cy="393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8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836" y="500062"/>
            <a:ext cx="10515600" cy="1325563"/>
          </a:xfrm>
        </p:spPr>
        <p:txBody>
          <a:bodyPr>
            <a:normAutofit fontScale="90000"/>
          </a:bodyPr>
          <a:lstStyle/>
          <a:p>
            <a:pPr lvl="0"/>
            <a:r>
              <a:rPr lang="en-CA" dirty="0" smtClean="0"/>
              <a:t>Employment - </a:t>
            </a:r>
            <a:r>
              <a:rPr lang="en-US" dirty="0"/>
              <a:t>% of people 25-64 years with no certificate, diploma or degree</a:t>
            </a:r>
            <a:r>
              <a:rPr lang="en-CA" dirty="0"/>
              <a:t/>
            </a:r>
            <a:br>
              <a:rPr lang="en-CA" dirty="0"/>
            </a:br>
            <a:endParaRPr lang="en-CA" dirty="0"/>
          </a:p>
        </p:txBody>
      </p:sp>
      <p:sp>
        <p:nvSpPr>
          <p:cNvPr id="3" name="Content Placeholder 2"/>
          <p:cNvSpPr>
            <a:spLocks noGrp="1"/>
          </p:cNvSpPr>
          <p:nvPr>
            <p:ph sz="half" idx="1"/>
          </p:nvPr>
        </p:nvSpPr>
        <p:spPr>
          <a:xfrm>
            <a:off x="7470371" y="1825625"/>
            <a:ext cx="4299065" cy="3260917"/>
          </a:xfrm>
        </p:spPr>
        <p:txBody>
          <a:bodyPr/>
          <a:lstStyle/>
          <a:p>
            <a:pPr lvl="0" algn="just"/>
            <a:r>
              <a:rPr lang="en-US" dirty="0" smtClean="0"/>
              <a:t>11% </a:t>
            </a:r>
            <a:r>
              <a:rPr lang="en-US" dirty="0"/>
              <a:t>of </a:t>
            </a:r>
            <a:r>
              <a:rPr lang="en-US" dirty="0" smtClean="0"/>
              <a:t>individuals </a:t>
            </a:r>
            <a:r>
              <a:rPr lang="en-US" dirty="0"/>
              <a:t>25-64 years with no certificate, diploma or </a:t>
            </a:r>
            <a:r>
              <a:rPr lang="en-US" dirty="0" smtClean="0"/>
              <a:t>degree</a:t>
            </a:r>
          </a:p>
          <a:p>
            <a:pPr lvl="0" algn="just"/>
            <a:endParaRPr lang="en-US" dirty="0"/>
          </a:p>
          <a:p>
            <a:pPr lvl="0" algn="just"/>
            <a:r>
              <a:rPr lang="en-US" dirty="0" smtClean="0"/>
              <a:t>Higher in Grand Valley, Melanchthon and Shelburne</a:t>
            </a:r>
            <a:endParaRPr lang="en-CA" dirty="0"/>
          </a:p>
          <a:p>
            <a:pPr algn="just"/>
            <a:endParaRPr lang="en-CA" dirty="0"/>
          </a:p>
        </p:txBody>
      </p:sp>
      <p:pic>
        <p:nvPicPr>
          <p:cNvPr id="5" name="Content Placeholder 4"/>
          <p:cNvPicPr>
            <a:picLocks noGrp="1" noChangeAspect="1"/>
          </p:cNvPicPr>
          <p:nvPr>
            <p:ph sz="half" idx="2"/>
          </p:nvPr>
        </p:nvPicPr>
        <p:blipFill>
          <a:blip r:embed="rId3"/>
          <a:stretch>
            <a:fillRect/>
          </a:stretch>
        </p:blipFill>
        <p:spPr>
          <a:xfrm>
            <a:off x="670560" y="1825625"/>
            <a:ext cx="6799811" cy="4093037"/>
          </a:xfrm>
          <a:prstGeom prst="rect">
            <a:avLst/>
          </a:prstGeom>
        </p:spPr>
      </p:pic>
    </p:spTree>
    <p:extLst>
      <p:ext uri="{BB962C8B-B14F-4D97-AF65-F5344CB8AC3E}">
        <p14:creationId xmlns:p14="http://schemas.microsoft.com/office/powerpoint/2010/main" val="1318686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dirty="0" smtClean="0"/>
              <a:t>Employment – </a:t>
            </a:r>
            <a:r>
              <a:rPr lang="en-US" dirty="0" smtClean="0"/>
              <a:t>Unemployment Rate</a:t>
            </a:r>
            <a:r>
              <a:rPr lang="en-CA" dirty="0"/>
              <a:t/>
            </a:r>
            <a:br>
              <a:rPr lang="en-CA" dirty="0"/>
            </a:br>
            <a:endParaRPr lang="en-CA" dirty="0"/>
          </a:p>
        </p:txBody>
      </p:sp>
      <p:sp>
        <p:nvSpPr>
          <p:cNvPr id="3" name="Content Placeholder 2"/>
          <p:cNvSpPr>
            <a:spLocks noGrp="1"/>
          </p:cNvSpPr>
          <p:nvPr>
            <p:ph sz="half" idx="1"/>
          </p:nvPr>
        </p:nvSpPr>
        <p:spPr>
          <a:xfrm>
            <a:off x="838200" y="1690688"/>
            <a:ext cx="3750425" cy="4351338"/>
          </a:xfrm>
        </p:spPr>
        <p:txBody>
          <a:bodyPr/>
          <a:lstStyle/>
          <a:p>
            <a:pPr lvl="0"/>
            <a:r>
              <a:rPr lang="en-US" dirty="0" smtClean="0"/>
              <a:t>6% unemployment rate for individuals </a:t>
            </a:r>
            <a:r>
              <a:rPr lang="en-US" dirty="0"/>
              <a:t>15 years and </a:t>
            </a:r>
            <a:r>
              <a:rPr lang="en-US" dirty="0" smtClean="0"/>
              <a:t>over</a:t>
            </a:r>
          </a:p>
          <a:p>
            <a:pPr lvl="0"/>
            <a:endParaRPr lang="en-US" dirty="0"/>
          </a:p>
          <a:p>
            <a:pPr lvl="0"/>
            <a:r>
              <a:rPr lang="en-US" dirty="0" smtClean="0"/>
              <a:t>Higher in Grand Valley, Amaranth and Shelburne</a:t>
            </a:r>
          </a:p>
          <a:p>
            <a:pPr lvl="0"/>
            <a:endParaRPr lang="en-US" dirty="0"/>
          </a:p>
          <a:p>
            <a:pPr lvl="0"/>
            <a:r>
              <a:rPr lang="en-US" dirty="0" smtClean="0"/>
              <a:t>Higher among females</a:t>
            </a:r>
            <a:endParaRPr lang="en-CA" dirty="0"/>
          </a:p>
          <a:p>
            <a:endParaRPr lang="en-CA" dirty="0"/>
          </a:p>
        </p:txBody>
      </p:sp>
      <p:pic>
        <p:nvPicPr>
          <p:cNvPr id="5" name="Content Placeholder 4"/>
          <p:cNvPicPr>
            <a:picLocks noGrp="1" noChangeAspect="1"/>
          </p:cNvPicPr>
          <p:nvPr>
            <p:ph sz="half" idx="2"/>
          </p:nvPr>
        </p:nvPicPr>
        <p:blipFill>
          <a:blip r:embed="rId3"/>
          <a:stretch>
            <a:fillRect/>
          </a:stretch>
        </p:blipFill>
        <p:spPr>
          <a:xfrm>
            <a:off x="4547753" y="1825624"/>
            <a:ext cx="7405949" cy="4335119"/>
          </a:xfrm>
          <a:prstGeom prst="rect">
            <a:avLst/>
          </a:prstGeom>
        </p:spPr>
      </p:pic>
    </p:spTree>
    <p:extLst>
      <p:ext uri="{BB962C8B-B14F-4D97-AF65-F5344CB8AC3E}">
        <p14:creationId xmlns:p14="http://schemas.microsoft.com/office/powerpoint/2010/main" val="365892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606"/>
            <a:ext cx="10515600" cy="1325563"/>
          </a:xfrm>
        </p:spPr>
        <p:txBody>
          <a:bodyPr/>
          <a:lstStyle/>
          <a:p>
            <a:r>
              <a:rPr lang="en-CA" dirty="0" smtClean="0"/>
              <a:t>Health Equity </a:t>
            </a:r>
            <a:endParaRPr lang="en-CA" dirty="0"/>
          </a:p>
        </p:txBody>
      </p:sp>
      <p:sp>
        <p:nvSpPr>
          <p:cNvPr id="4" name="Content Placeholder 3"/>
          <p:cNvSpPr>
            <a:spLocks noGrp="1"/>
          </p:cNvSpPr>
          <p:nvPr>
            <p:ph sz="half" idx="2"/>
          </p:nvPr>
        </p:nvSpPr>
        <p:spPr/>
        <p:txBody>
          <a:bodyPr>
            <a:normAutofit lnSpcReduction="10000"/>
          </a:bodyPr>
          <a:lstStyle/>
          <a:p>
            <a:pPr algn="just"/>
            <a:r>
              <a:rPr lang="en-CA" dirty="0" smtClean="0"/>
              <a:t>Health Equity –  All individuals can reach their full health potential and there are not disadvantaged from attaining it due to social, economic factors.</a:t>
            </a:r>
          </a:p>
          <a:p>
            <a:pPr algn="just"/>
            <a:endParaRPr lang="en-CA" dirty="0"/>
          </a:p>
          <a:p>
            <a:pPr algn="just"/>
            <a:r>
              <a:rPr lang="en-CA" dirty="0"/>
              <a:t>‘</a:t>
            </a:r>
            <a:r>
              <a:rPr lang="en-US" dirty="0"/>
              <a:t>Health is unevenly distributed between social groups in the population’ (Norwegian Ministry of Health and Care Services, 2007).</a:t>
            </a:r>
          </a:p>
          <a:p>
            <a:pPr marL="0" indent="0" algn="just">
              <a:buNone/>
            </a:pPr>
            <a:endParaRPr lang="en-CA" dirty="0"/>
          </a:p>
        </p:txBody>
      </p:sp>
      <p:pic>
        <p:nvPicPr>
          <p:cNvPr id="5" name="Content Placeholder 4"/>
          <p:cNvPicPr>
            <a:picLocks noGrp="1" noChangeAspect="1"/>
          </p:cNvPicPr>
          <p:nvPr>
            <p:ph sz="half" idx="1"/>
          </p:nvPr>
        </p:nvPicPr>
        <p:blipFill rotWithShape="1">
          <a:blip r:embed="rId3"/>
          <a:srcRect t="6366"/>
          <a:stretch/>
        </p:blipFill>
        <p:spPr>
          <a:xfrm>
            <a:off x="838200" y="1515979"/>
            <a:ext cx="4997335" cy="4660984"/>
          </a:xfrm>
          <a:prstGeom prst="rect">
            <a:avLst/>
          </a:prstGeom>
        </p:spPr>
      </p:pic>
    </p:spTree>
    <p:extLst>
      <p:ext uri="{BB962C8B-B14F-4D97-AF65-F5344CB8AC3E}">
        <p14:creationId xmlns:p14="http://schemas.microsoft.com/office/powerpoint/2010/main" val="2762187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Equity – Food Insecurity</a:t>
            </a:r>
            <a:endParaRPr lang="en-CA" dirty="0"/>
          </a:p>
        </p:txBody>
      </p:sp>
      <p:sp>
        <p:nvSpPr>
          <p:cNvPr id="11" name="Content Placeholder 10"/>
          <p:cNvSpPr>
            <a:spLocks noGrp="1"/>
          </p:cNvSpPr>
          <p:nvPr>
            <p:ph sz="half" idx="1"/>
          </p:nvPr>
        </p:nvSpPr>
        <p:spPr>
          <a:xfrm>
            <a:off x="622069" y="1855701"/>
            <a:ext cx="4382193" cy="4351338"/>
          </a:xfrm>
        </p:spPr>
        <p:txBody>
          <a:bodyPr/>
          <a:lstStyle/>
          <a:p>
            <a:pPr marL="0" indent="0" algn="just">
              <a:buNone/>
            </a:pPr>
            <a:r>
              <a:rPr lang="en-US" dirty="0"/>
              <a:t>Proportion of households experiencing food insecurity in Wellington-Dufferin-Guelph was approx. 14</a:t>
            </a:r>
            <a:r>
              <a:rPr lang="en-US" dirty="0" smtClean="0"/>
              <a:t>% (Canadian Community Household Survey, 2012-2014). </a:t>
            </a:r>
            <a:endParaRPr lang="en-US" dirty="0"/>
          </a:p>
          <a:p>
            <a:pPr algn="just"/>
            <a:endParaRPr lang="en-CA" dirty="0"/>
          </a:p>
        </p:txBody>
      </p:sp>
      <p:sp>
        <p:nvSpPr>
          <p:cNvPr id="12" name="Content Placeholder 11"/>
          <p:cNvSpPr>
            <a:spLocks noGrp="1"/>
          </p:cNvSpPr>
          <p:nvPr>
            <p:ph sz="half" idx="2"/>
          </p:nvPr>
        </p:nvSpPr>
        <p:spPr/>
        <p:txBody>
          <a:bodyPr/>
          <a:lstStyle/>
          <a:p>
            <a:endParaRPr lang="en-CA" dirty="0"/>
          </a:p>
        </p:txBody>
      </p:sp>
      <p:graphicFrame>
        <p:nvGraphicFramePr>
          <p:cNvPr id="10" name="Table 9">
            <a:extLst>
              <a:ext uri="{FF2B5EF4-FFF2-40B4-BE49-F238E27FC236}">
                <a16:creationId xmlns:a16="http://schemas.microsoft.com/office/drawing/2014/main" xmlns="" id="{E9794B30-8226-45B5-9CDA-25ED03F09112}"/>
              </a:ext>
            </a:extLst>
          </p:cNvPr>
          <p:cNvGraphicFramePr>
            <a:graphicFrameLocks noGrp="1"/>
          </p:cNvGraphicFramePr>
          <p:nvPr>
            <p:extLst>
              <p:ext uri="{D42A27DB-BD31-4B8C-83A1-F6EECF244321}">
                <p14:modId xmlns:p14="http://schemas.microsoft.com/office/powerpoint/2010/main" val="1937214912"/>
              </p:ext>
            </p:extLst>
          </p:nvPr>
        </p:nvGraphicFramePr>
        <p:xfrm>
          <a:off x="5336770" y="1529541"/>
          <a:ext cx="6716684" cy="5218176"/>
        </p:xfrm>
        <a:graphic>
          <a:graphicData uri="http://schemas.openxmlformats.org/drawingml/2006/table">
            <a:tbl>
              <a:tblPr firstRow="1" firstCol="1" bandRow="1">
                <a:tableStyleId>{5C22544A-7EE6-4342-B048-85BDC9FD1C3A}</a:tableStyleId>
              </a:tblPr>
              <a:tblGrid>
                <a:gridCol w="1357704">
                  <a:extLst>
                    <a:ext uri="{9D8B030D-6E8A-4147-A177-3AD203B41FA5}">
                      <a16:colId xmlns:a16="http://schemas.microsoft.com/office/drawing/2014/main" xmlns="" val="1068864343"/>
                    </a:ext>
                  </a:extLst>
                </a:gridCol>
                <a:gridCol w="1423075">
                  <a:extLst>
                    <a:ext uri="{9D8B030D-6E8A-4147-A177-3AD203B41FA5}">
                      <a16:colId xmlns:a16="http://schemas.microsoft.com/office/drawing/2014/main" xmlns="" val="981030289"/>
                    </a:ext>
                  </a:extLst>
                </a:gridCol>
                <a:gridCol w="1423794">
                  <a:extLst>
                    <a:ext uri="{9D8B030D-6E8A-4147-A177-3AD203B41FA5}">
                      <a16:colId xmlns:a16="http://schemas.microsoft.com/office/drawing/2014/main" xmlns="" val="2826010358"/>
                    </a:ext>
                  </a:extLst>
                </a:gridCol>
                <a:gridCol w="1135730">
                  <a:extLst>
                    <a:ext uri="{9D8B030D-6E8A-4147-A177-3AD203B41FA5}">
                      <a16:colId xmlns:a16="http://schemas.microsoft.com/office/drawing/2014/main" xmlns="" val="3787717193"/>
                    </a:ext>
                  </a:extLst>
                </a:gridCol>
                <a:gridCol w="1376381">
                  <a:extLst>
                    <a:ext uri="{9D8B030D-6E8A-4147-A177-3AD203B41FA5}">
                      <a16:colId xmlns:a16="http://schemas.microsoft.com/office/drawing/2014/main" xmlns="" val="1691197354"/>
                    </a:ext>
                  </a:extLst>
                </a:gridCol>
              </a:tblGrid>
              <a:tr h="1803035">
                <a:tc>
                  <a:txBody>
                    <a:bodyPr/>
                    <a:lstStyle/>
                    <a:p>
                      <a:pPr marL="0" marR="0">
                        <a:lnSpc>
                          <a:spcPct val="107000"/>
                        </a:lnSpc>
                        <a:spcBef>
                          <a:spcPts val="600"/>
                        </a:spcBef>
                        <a:spcAft>
                          <a:spcPts val="0"/>
                        </a:spcAft>
                      </a:pPr>
                      <a:r>
                        <a:rPr lang="en-US" sz="2000" b="1" i="0" baseline="0" dirty="0">
                          <a:effectLst/>
                        </a:rPr>
                        <a:t>Income Scenario</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smtClean="0">
                          <a:effectLst/>
                        </a:rPr>
                        <a:t>%  </a:t>
                      </a:r>
                      <a:r>
                        <a:rPr lang="en-US" sz="2000" b="1" i="0" baseline="0" dirty="0">
                          <a:effectLst/>
                        </a:rPr>
                        <a:t>income required for rent</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smtClean="0">
                          <a:effectLst/>
                        </a:rPr>
                        <a:t>%  </a:t>
                      </a:r>
                      <a:r>
                        <a:rPr lang="en-US" sz="2000" b="1" i="0" baseline="0" dirty="0">
                          <a:effectLst/>
                        </a:rPr>
                        <a:t>income required to purchase the NFB</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Total </a:t>
                      </a:r>
                      <a:r>
                        <a:rPr lang="en-US" sz="2000" b="1" i="0" baseline="0" dirty="0" smtClean="0">
                          <a:effectLst/>
                        </a:rPr>
                        <a:t>% </a:t>
                      </a:r>
                      <a:r>
                        <a:rPr lang="en-US" sz="2000" b="1" i="0" baseline="0" dirty="0">
                          <a:effectLst/>
                        </a:rPr>
                        <a:t>of income required for rent and the NFB</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smtClean="0">
                          <a:effectLst/>
                        </a:rPr>
                        <a:t>$ left </a:t>
                      </a:r>
                      <a:r>
                        <a:rPr lang="en-US" sz="2000" b="1" i="0" baseline="0" dirty="0">
                          <a:effectLst/>
                        </a:rPr>
                        <a:t>for all other expenses</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10020073"/>
                  </a:ext>
                </a:extLst>
              </a:tr>
              <a:tr h="676138">
                <a:tc>
                  <a:txBody>
                    <a:bodyPr/>
                    <a:lstStyle/>
                    <a:p>
                      <a:pPr marL="0" marR="0">
                        <a:lnSpc>
                          <a:spcPct val="107000"/>
                        </a:lnSpc>
                        <a:spcBef>
                          <a:spcPts val="600"/>
                        </a:spcBef>
                        <a:spcAft>
                          <a:spcPts val="0"/>
                        </a:spcAft>
                      </a:pPr>
                      <a:r>
                        <a:rPr lang="en-US" sz="2000" b="1" i="0" baseline="0" dirty="0">
                          <a:effectLst/>
                        </a:rPr>
                        <a:t>Median Ontario income</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15%</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12%</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27%</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$5761.31</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3538705"/>
                  </a:ext>
                </a:extLst>
              </a:tr>
              <a:tr h="676138">
                <a:tc>
                  <a:txBody>
                    <a:bodyPr/>
                    <a:lstStyle/>
                    <a:p>
                      <a:pPr marL="0" marR="0">
                        <a:lnSpc>
                          <a:spcPct val="107000"/>
                        </a:lnSpc>
                        <a:spcBef>
                          <a:spcPts val="600"/>
                        </a:spcBef>
                        <a:spcAft>
                          <a:spcPts val="0"/>
                        </a:spcAft>
                      </a:pPr>
                      <a:r>
                        <a:rPr lang="en-US" sz="2000" b="1" i="0" baseline="0" dirty="0">
                          <a:effectLst/>
                        </a:rPr>
                        <a:t>Family of Four on OW</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46%</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35%</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81%</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$472.31</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59761498"/>
                  </a:ext>
                </a:extLst>
              </a:tr>
              <a:tr h="676138">
                <a:tc>
                  <a:txBody>
                    <a:bodyPr/>
                    <a:lstStyle/>
                    <a:p>
                      <a:pPr marL="0" marR="0">
                        <a:lnSpc>
                          <a:spcPct val="107000"/>
                        </a:lnSpc>
                        <a:spcBef>
                          <a:spcPts val="600"/>
                        </a:spcBef>
                        <a:spcAft>
                          <a:spcPts val="0"/>
                        </a:spcAft>
                      </a:pPr>
                      <a:r>
                        <a:rPr lang="en-US" sz="2000" b="1" i="0" baseline="0" dirty="0">
                          <a:effectLst/>
                        </a:rPr>
                        <a:t>Single person on OW</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93%</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38%</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131%</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0"/>
                        </a:spcAft>
                      </a:pPr>
                      <a:r>
                        <a:rPr lang="en-US" sz="2000" b="1" i="0" baseline="0" dirty="0">
                          <a:effectLst/>
                        </a:rPr>
                        <a:t>(-$247.10)</a:t>
                      </a:r>
                      <a:endParaRPr lang="en-US" sz="2000" b="1" i="0" baseline="0" dirty="0">
                        <a:solidFill>
                          <a:srgbClr val="181E23"/>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8122284"/>
                  </a:ext>
                </a:extLst>
              </a:tr>
            </a:tbl>
          </a:graphicData>
        </a:graphic>
      </p:graphicFrame>
    </p:spTree>
    <p:extLst>
      <p:ext uri="{BB962C8B-B14F-4D97-AF65-F5344CB8AC3E}">
        <p14:creationId xmlns:p14="http://schemas.microsoft.com/office/powerpoint/2010/main" val="38622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386266"/>
            <a:ext cx="10515600" cy="1153778"/>
          </a:xfrm>
        </p:spPr>
        <p:txBody>
          <a:bodyPr/>
          <a:lstStyle/>
          <a:p>
            <a:r>
              <a:rPr lang="en-CA" b="1" dirty="0" smtClean="0"/>
              <a:t>Background</a:t>
            </a:r>
            <a:endParaRPr lang="en-CA" b="1" dirty="0"/>
          </a:p>
        </p:txBody>
      </p:sp>
      <p:sp>
        <p:nvSpPr>
          <p:cNvPr id="5" name="Text Placeholder 4"/>
          <p:cNvSpPr>
            <a:spLocks noGrp="1"/>
          </p:cNvSpPr>
          <p:nvPr>
            <p:ph type="body" idx="1"/>
          </p:nvPr>
        </p:nvSpPr>
        <p:spPr>
          <a:xfrm>
            <a:off x="831850" y="2069433"/>
            <a:ext cx="10515600" cy="4357101"/>
          </a:xfrm>
        </p:spPr>
        <p:txBody>
          <a:bodyPr>
            <a:normAutofit/>
          </a:bodyPr>
          <a:lstStyle/>
          <a:p>
            <a:pPr marL="342900" indent="-342900">
              <a:buFont typeface="Arial" panose="020B0604020202020204" pitchFamily="34" charset="0"/>
              <a:buChar char="•"/>
            </a:pP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6918365"/>
              </p:ext>
            </p:extLst>
          </p:nvPr>
        </p:nvGraphicFramePr>
        <p:xfrm>
          <a:off x="693057" y="1690688"/>
          <a:ext cx="1083319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67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 of healthcare costs associated with food insecurity">
            <a:extLst>
              <a:ext uri="{FF2B5EF4-FFF2-40B4-BE49-F238E27FC236}">
                <a16:creationId xmlns:a16="http://schemas.microsoft.com/office/drawing/2014/main" xmlns="" id="{2DCE6329-C093-4847-8D6C-FF68D7578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355" y="987654"/>
            <a:ext cx="10186591" cy="55858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71303" y="132368"/>
            <a:ext cx="11820697" cy="1325563"/>
          </a:xfrm>
        </p:spPr>
        <p:txBody>
          <a:bodyPr>
            <a:normAutofit/>
          </a:bodyPr>
          <a:lstStyle/>
          <a:p>
            <a:r>
              <a:rPr lang="en-CA" sz="4000" dirty="0" smtClean="0"/>
              <a:t>Health Equity – Food Insecurity and Healthcare Costs</a:t>
            </a:r>
            <a:endParaRPr lang="en-CA" sz="4000" dirty="0"/>
          </a:p>
        </p:txBody>
      </p:sp>
    </p:spTree>
    <p:extLst>
      <p:ext uri="{BB962C8B-B14F-4D97-AF65-F5344CB8AC3E}">
        <p14:creationId xmlns:p14="http://schemas.microsoft.com/office/powerpoint/2010/main" val="1928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Health Equity - Income</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5599" y="1331286"/>
            <a:ext cx="8224232" cy="5051103"/>
          </a:xfrm>
        </p:spPr>
      </p:pic>
      <p:sp>
        <p:nvSpPr>
          <p:cNvPr id="6" name="Rectangle 5"/>
          <p:cNvSpPr/>
          <p:nvPr/>
        </p:nvSpPr>
        <p:spPr>
          <a:xfrm>
            <a:off x="8564917" y="6382389"/>
            <a:ext cx="3627083" cy="369332"/>
          </a:xfrm>
          <a:prstGeom prst="rect">
            <a:avLst/>
          </a:prstGeom>
        </p:spPr>
        <p:txBody>
          <a:bodyPr wrap="none">
            <a:spAutoFit/>
          </a:bodyPr>
          <a:lstStyle/>
          <a:p>
            <a:r>
              <a:rPr lang="en-US" dirty="0"/>
              <a:t>Canadian Medical Association, 2013)</a:t>
            </a:r>
          </a:p>
        </p:txBody>
      </p:sp>
    </p:spTree>
    <p:extLst>
      <p:ext uri="{BB962C8B-B14F-4D97-AF65-F5344CB8AC3E}">
        <p14:creationId xmlns:p14="http://schemas.microsoft.com/office/powerpoint/2010/main" val="3319220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7156" y="3321969"/>
            <a:ext cx="10515600" cy="2852737"/>
          </a:xfrm>
        </p:spPr>
        <p:txBody>
          <a:bodyPr>
            <a:normAutofit/>
          </a:bodyPr>
          <a:lstStyle/>
          <a:p>
            <a:pPr algn="ctr"/>
            <a:r>
              <a:rPr lang="en-CA" sz="3200" i="1" dirty="0" smtClean="0"/>
              <a:t>Thank you for your time.</a:t>
            </a:r>
            <a:endParaRPr lang="en-CA" sz="3200" i="1" dirty="0"/>
          </a:p>
        </p:txBody>
      </p:sp>
      <p:pic>
        <p:nvPicPr>
          <p:cNvPr id="4" name="Content Placeholder 3"/>
          <p:cNvPicPr>
            <a:picLocks noGrp="1" noChangeAspect="1"/>
          </p:cNvPicPr>
          <p:nvPr>
            <p:ph idx="1"/>
          </p:nvPr>
        </p:nvPicPr>
        <p:blipFill rotWithShape="1">
          <a:blip r:embed="rId3"/>
          <a:srcRect t="18539" b="29856"/>
          <a:stretch/>
        </p:blipFill>
        <p:spPr>
          <a:xfrm>
            <a:off x="2343885" y="745778"/>
            <a:ext cx="6962142" cy="4788747"/>
          </a:xfrm>
          <a:prstGeom prst="rect">
            <a:avLst/>
          </a:prstGeom>
        </p:spPr>
      </p:pic>
    </p:spTree>
    <p:extLst>
      <p:ext uri="{BB962C8B-B14F-4D97-AF65-F5344CB8AC3E}">
        <p14:creationId xmlns:p14="http://schemas.microsoft.com/office/powerpoint/2010/main" val="456793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t>How we arrived at Today</a:t>
            </a:r>
            <a:endParaRPr lang="en-CA" b="1" dirty="0"/>
          </a:p>
        </p:txBody>
      </p:sp>
      <p:sp>
        <p:nvSpPr>
          <p:cNvPr id="5" name="Content Placeholder 4"/>
          <p:cNvSpPr>
            <a:spLocks noGrp="1"/>
          </p:cNvSpPr>
          <p:nvPr>
            <p:ph idx="1"/>
          </p:nvPr>
        </p:nvSpPr>
        <p:spPr>
          <a:xfrm>
            <a:off x="838200" y="1708484"/>
            <a:ext cx="10515600" cy="4468479"/>
          </a:xfrm>
        </p:spPr>
        <p:txBody>
          <a:bodyPr>
            <a:normAutofit lnSpcReduction="10000"/>
          </a:bodyPr>
          <a:lstStyle/>
          <a:p>
            <a:r>
              <a:rPr lang="en-CA" dirty="0" smtClean="0"/>
              <a:t>Duplication between DCPRTF and LHIN Poverty Working Group</a:t>
            </a:r>
          </a:p>
          <a:p>
            <a:r>
              <a:rPr lang="en-CA" dirty="0" smtClean="0"/>
              <a:t>Better Information sharing, data collection and </a:t>
            </a:r>
            <a:r>
              <a:rPr lang="en-CA" dirty="0"/>
              <a:t>p</a:t>
            </a:r>
            <a:r>
              <a:rPr lang="en-CA" dirty="0" smtClean="0"/>
              <a:t>lanning if tables are combined</a:t>
            </a:r>
          </a:p>
          <a:p>
            <a:r>
              <a:rPr lang="en-CA" dirty="0" smtClean="0"/>
              <a:t>Sub Committee formed to create new Terms of Reference for new combined group</a:t>
            </a:r>
          </a:p>
          <a:p>
            <a:r>
              <a:rPr lang="en-CA" dirty="0" smtClean="0"/>
              <a:t>Demonstrate cross sectoral support (County and Public Health Co-Chair)</a:t>
            </a:r>
          </a:p>
          <a:p>
            <a:r>
              <a:rPr lang="en-CA" dirty="0"/>
              <a:t>Reframed ‘Poverty’ to ‘Equity</a:t>
            </a:r>
            <a:r>
              <a:rPr lang="en-CA" dirty="0" smtClean="0"/>
              <a:t>’ </a:t>
            </a:r>
            <a:endParaRPr lang="en-CA" dirty="0"/>
          </a:p>
          <a:p>
            <a:r>
              <a:rPr lang="en-CA" dirty="0" smtClean="0"/>
              <a:t>Build </a:t>
            </a:r>
            <a:r>
              <a:rPr lang="en-CA" dirty="0"/>
              <a:t>on the work already done by both tables </a:t>
            </a:r>
            <a:r>
              <a:rPr lang="en-CA" dirty="0" smtClean="0"/>
              <a:t>and create draft Road Map</a:t>
            </a:r>
          </a:p>
          <a:p>
            <a:pPr marL="0" indent="0">
              <a:buNone/>
            </a:pPr>
            <a:endParaRPr lang="en-CA" dirty="0"/>
          </a:p>
          <a:p>
            <a:endParaRPr lang="en-CA" dirty="0"/>
          </a:p>
        </p:txBody>
      </p:sp>
    </p:spTree>
    <p:extLst>
      <p:ext uri="{BB962C8B-B14F-4D97-AF65-F5344CB8AC3E}">
        <p14:creationId xmlns:p14="http://schemas.microsoft.com/office/powerpoint/2010/main" val="301361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Collaboration……. </a:t>
            </a:r>
            <a:r>
              <a:rPr lang="en-CA" sz="3600" b="1" dirty="0" smtClean="0"/>
              <a:t>Collaboration</a:t>
            </a:r>
            <a:r>
              <a:rPr lang="en-CA" b="1" dirty="0" smtClean="0"/>
              <a:t>……. </a:t>
            </a:r>
            <a:r>
              <a:rPr lang="en-CA" sz="2800" b="1" dirty="0" smtClean="0"/>
              <a:t>collaboration</a:t>
            </a:r>
            <a:endParaRPr lang="en-CA" sz="2800" b="1" dirty="0"/>
          </a:p>
        </p:txBody>
      </p:sp>
      <p:sp>
        <p:nvSpPr>
          <p:cNvPr id="3" name="Content Placeholder 2"/>
          <p:cNvSpPr>
            <a:spLocks noGrp="1"/>
          </p:cNvSpPr>
          <p:nvPr>
            <p:ph idx="1"/>
          </p:nvPr>
        </p:nvSpPr>
        <p:spPr>
          <a:xfrm>
            <a:off x="838200" y="1690688"/>
            <a:ext cx="10274967" cy="4351338"/>
          </a:xfrm>
        </p:spPr>
        <p:txBody>
          <a:bodyPr>
            <a:normAutofit fontScale="92500" lnSpcReduction="10000"/>
          </a:bodyPr>
          <a:lstStyle/>
          <a:p>
            <a:pPr marL="0" indent="0" algn="just">
              <a:buNone/>
            </a:pPr>
            <a:r>
              <a:rPr lang="en-CA" sz="3600" dirty="0" smtClean="0"/>
              <a:t>‘Intersectoral collaboration is </a:t>
            </a:r>
            <a:r>
              <a:rPr lang="en-CA" sz="3600" b="1" i="1" dirty="0" smtClean="0"/>
              <a:t>essential </a:t>
            </a:r>
            <a:r>
              <a:rPr lang="en-CA" sz="3600" dirty="0" smtClean="0"/>
              <a:t>to addressing complexities of social, political, economic and environmental factors that influence… inequities’</a:t>
            </a:r>
          </a:p>
          <a:p>
            <a:pPr marL="0" indent="0" algn="r">
              <a:buNone/>
            </a:pPr>
            <a:r>
              <a:rPr lang="en-CA" sz="3600" dirty="0" smtClean="0"/>
              <a:t> (Jeffrey Turnbull, 2018)</a:t>
            </a:r>
          </a:p>
          <a:p>
            <a:endParaRPr lang="en-CA" dirty="0" smtClean="0"/>
          </a:p>
          <a:p>
            <a:pPr>
              <a:buFont typeface="Wingdings" panose="05000000000000000000" pitchFamily="2" charset="2"/>
              <a:buChar char="q"/>
            </a:pPr>
            <a:r>
              <a:rPr lang="en-CA" sz="3600" dirty="0" smtClean="0"/>
              <a:t>No </a:t>
            </a:r>
            <a:r>
              <a:rPr lang="en-CA" sz="3600" dirty="0"/>
              <a:t>one </a:t>
            </a:r>
            <a:r>
              <a:rPr lang="en-CA" sz="3600" dirty="0" smtClean="0"/>
              <a:t>can </a:t>
            </a:r>
            <a:r>
              <a:rPr lang="en-CA" sz="3600" dirty="0"/>
              <a:t>do this work on </a:t>
            </a:r>
            <a:r>
              <a:rPr lang="en-CA" sz="3600" dirty="0" smtClean="0"/>
              <a:t>their </a:t>
            </a:r>
            <a:r>
              <a:rPr lang="en-CA" sz="3600" dirty="0"/>
              <a:t>own</a:t>
            </a:r>
          </a:p>
          <a:p>
            <a:pPr>
              <a:buFont typeface="Wingdings" panose="05000000000000000000" pitchFamily="2" charset="2"/>
              <a:buChar char="q"/>
            </a:pPr>
            <a:r>
              <a:rPr lang="en-CA" sz="3600" dirty="0" smtClean="0"/>
              <a:t>Many </a:t>
            </a:r>
            <a:r>
              <a:rPr lang="en-CA" sz="3600" dirty="0"/>
              <a:t>levers of change on determinants of health lie outside the health sector</a:t>
            </a:r>
          </a:p>
          <a:p>
            <a:pPr>
              <a:buFont typeface="Wingdings" panose="05000000000000000000" pitchFamily="2" charset="2"/>
              <a:buChar char="q"/>
            </a:pPr>
            <a:r>
              <a:rPr lang="en-CA" sz="3600" dirty="0" smtClean="0"/>
              <a:t>Collaboration includes, clients, patients </a:t>
            </a:r>
            <a:r>
              <a:rPr lang="en-CA" sz="3600" dirty="0"/>
              <a:t>and </a:t>
            </a:r>
            <a:r>
              <a:rPr lang="en-CA" sz="3600" dirty="0" smtClean="0"/>
              <a:t>families</a:t>
            </a:r>
            <a:endParaRPr lang="en-CA" sz="3600" dirty="0"/>
          </a:p>
          <a:p>
            <a:endParaRPr lang="en-CA" sz="3600" dirty="0"/>
          </a:p>
        </p:txBody>
      </p:sp>
    </p:spTree>
    <p:extLst>
      <p:ext uri="{BB962C8B-B14F-4D97-AF65-F5344CB8AC3E}">
        <p14:creationId xmlns:p14="http://schemas.microsoft.com/office/powerpoint/2010/main" val="54493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02558" y="514212"/>
            <a:ext cx="10046110" cy="1205458"/>
          </a:xfrm>
          <a:prstGeom prst="rect">
            <a:avLst/>
          </a:prstGeom>
          <a:noFill/>
        </p:spPr>
        <p:txBody>
          <a:bodyPr wrap="square" rtlCol="0">
            <a:spAutoFit/>
          </a:bodyPr>
          <a:lstStyle/>
          <a:p>
            <a:r>
              <a:rPr lang="en-US" sz="4400" b="1" dirty="0" smtClean="0">
                <a:solidFill>
                  <a:schemeClr val="bg2">
                    <a:lumMod val="50000"/>
                  </a:schemeClr>
                </a:solidFill>
                <a:latin typeface="+mj-lt"/>
              </a:rPr>
              <a:t>Equity Definition</a:t>
            </a:r>
            <a:endParaRPr lang="en-US" sz="4400" b="1" dirty="0">
              <a:solidFill>
                <a:schemeClr val="bg2">
                  <a:lumMod val="50000"/>
                </a:schemeClr>
              </a:solidFill>
              <a:latin typeface="+mj-lt"/>
            </a:endParaRPr>
          </a:p>
          <a:p>
            <a:pPr>
              <a:lnSpc>
                <a:spcPts val="3400"/>
              </a:lnSpc>
            </a:pPr>
            <a:endParaRPr lang="en-US" sz="6000" b="1" spc="-140" dirty="0">
              <a:solidFill>
                <a:srgbClr val="1A67E0"/>
              </a:solidFill>
            </a:endParaRP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73842" y="1542831"/>
            <a:ext cx="439747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a:xfrm>
            <a:off x="5271319" y="1719670"/>
            <a:ext cx="6194321" cy="3612650"/>
          </a:xfrm>
        </p:spPr>
        <p:txBody>
          <a:bodyPr>
            <a:normAutofit/>
          </a:bodyPr>
          <a:lstStyle/>
          <a:p>
            <a:pPr marL="0" indent="0" algn="just">
              <a:buNone/>
            </a:pPr>
            <a:r>
              <a:rPr lang="en-CA" sz="3000" b="1" dirty="0" smtClean="0"/>
              <a:t>“Equity </a:t>
            </a:r>
            <a:r>
              <a:rPr lang="en-CA" sz="3000" dirty="0"/>
              <a:t>means that </a:t>
            </a:r>
            <a:r>
              <a:rPr lang="en-CA" sz="3000" dirty="0" smtClean="0"/>
              <a:t>all </a:t>
            </a:r>
            <a:r>
              <a:rPr lang="en-CA" sz="3000" dirty="0"/>
              <a:t>people can reach their full </a:t>
            </a:r>
            <a:r>
              <a:rPr lang="en-CA" sz="3000" dirty="0" smtClean="0"/>
              <a:t>potential </a:t>
            </a:r>
            <a:r>
              <a:rPr lang="en-CA" sz="3000" dirty="0"/>
              <a:t>and are </a:t>
            </a:r>
            <a:r>
              <a:rPr lang="en-CA" sz="3000" dirty="0" smtClean="0"/>
              <a:t>not disadvantaged </a:t>
            </a:r>
            <a:r>
              <a:rPr lang="en-CA" sz="3000" dirty="0"/>
              <a:t>from attaining it because of their race, ethnicity, religion, gender, age, </a:t>
            </a:r>
            <a:r>
              <a:rPr lang="en-CA" sz="3000" dirty="0" smtClean="0"/>
              <a:t>social </a:t>
            </a:r>
            <a:r>
              <a:rPr lang="en-CA" sz="3000" dirty="0"/>
              <a:t>class, socioeconomic status or other socially determined circumstance.”</a:t>
            </a:r>
          </a:p>
          <a:p>
            <a:pPr marL="0" indent="0" algn="r">
              <a:buNone/>
            </a:pPr>
            <a:r>
              <a:rPr lang="en-US" sz="2400" dirty="0"/>
              <a:t>(Whitehead &amp; </a:t>
            </a:r>
            <a:r>
              <a:rPr lang="en-CA" sz="2400" dirty="0"/>
              <a:t>Dahlgren, 2006</a:t>
            </a:r>
            <a:r>
              <a:rPr lang="en-US" sz="2400" dirty="0"/>
              <a:t>)</a:t>
            </a:r>
            <a:endParaRPr lang="en-CA" sz="2400" dirty="0"/>
          </a:p>
          <a:p>
            <a:pPr algn="just"/>
            <a:endParaRPr lang="en-CA" dirty="0"/>
          </a:p>
        </p:txBody>
      </p:sp>
      <p:sp>
        <p:nvSpPr>
          <p:cNvPr id="5" name="TextBox 4"/>
          <p:cNvSpPr txBox="1"/>
          <p:nvPr/>
        </p:nvSpPr>
        <p:spPr>
          <a:xfrm>
            <a:off x="1885482" y="6270319"/>
            <a:ext cx="3350195" cy="276999"/>
          </a:xfrm>
          <a:prstGeom prst="rect">
            <a:avLst/>
          </a:prstGeom>
          <a:noFill/>
        </p:spPr>
        <p:txBody>
          <a:bodyPr wrap="square" rtlCol="0">
            <a:spAutoFit/>
          </a:bodyPr>
          <a:lstStyle/>
          <a:p>
            <a:pPr algn="ctr"/>
            <a:r>
              <a:rPr lang="en-US" sz="1200" dirty="0"/>
              <a:t>(Image source:  Saskatoon Health Region, 2017)</a:t>
            </a:r>
            <a:endParaRPr lang="en-CA" sz="1200" dirty="0"/>
          </a:p>
        </p:txBody>
      </p:sp>
    </p:spTree>
    <p:extLst>
      <p:ext uri="{BB962C8B-B14F-4D97-AF65-F5344CB8AC3E}">
        <p14:creationId xmlns:p14="http://schemas.microsoft.com/office/powerpoint/2010/main" val="147840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Equality Versus Equity</a:t>
            </a:r>
            <a:endParaRPr lang="en-CA"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36776"/>
            <a:ext cx="10239894" cy="452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05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553452"/>
            <a:ext cx="10515600" cy="1001128"/>
          </a:xfrm>
        </p:spPr>
        <p:txBody>
          <a:bodyPr/>
          <a:lstStyle/>
          <a:p>
            <a:r>
              <a:rPr lang="en-CA" b="1" dirty="0" smtClean="0"/>
              <a:t>New Terms of Reference</a:t>
            </a:r>
            <a:endParaRPr lang="en-CA" b="1" dirty="0"/>
          </a:p>
        </p:txBody>
      </p:sp>
      <p:sp>
        <p:nvSpPr>
          <p:cNvPr id="5" name="Text Placeholder 4"/>
          <p:cNvSpPr>
            <a:spLocks noGrp="1"/>
          </p:cNvSpPr>
          <p:nvPr>
            <p:ph type="body" idx="1"/>
          </p:nvPr>
        </p:nvSpPr>
        <p:spPr>
          <a:xfrm>
            <a:off x="831850" y="1554581"/>
            <a:ext cx="10515600" cy="4870282"/>
          </a:xfrm>
        </p:spPr>
        <p:txBody>
          <a:bodyPr>
            <a:normAutofit/>
          </a:bodyPr>
          <a:lstStyle/>
          <a:p>
            <a:pPr marL="457200" indent="-457200">
              <a:buFont typeface="+mj-lt"/>
              <a:buAutoNum type="arabicPeriod"/>
            </a:pPr>
            <a:r>
              <a:rPr lang="en-CA" sz="2800" dirty="0" smtClean="0"/>
              <a:t>Purpose</a:t>
            </a:r>
          </a:p>
          <a:p>
            <a:pPr marL="457200" indent="-457200">
              <a:buFont typeface="+mj-lt"/>
              <a:buAutoNum type="arabicPeriod"/>
            </a:pPr>
            <a:r>
              <a:rPr lang="en-CA" sz="2800" dirty="0" smtClean="0"/>
              <a:t>Guiding Principles</a:t>
            </a:r>
          </a:p>
          <a:p>
            <a:pPr marL="457200" indent="-457200">
              <a:buFont typeface="+mj-lt"/>
              <a:buAutoNum type="arabicPeriod"/>
            </a:pPr>
            <a:r>
              <a:rPr lang="en-CA" sz="2800" dirty="0" smtClean="0"/>
              <a:t>Decision Making Process</a:t>
            </a:r>
          </a:p>
          <a:p>
            <a:pPr marL="457200" indent="-457200">
              <a:buFont typeface="+mj-lt"/>
              <a:buAutoNum type="arabicPeriod"/>
            </a:pPr>
            <a:r>
              <a:rPr lang="en-CA" sz="2800" dirty="0" smtClean="0"/>
              <a:t>Membership</a:t>
            </a:r>
          </a:p>
          <a:p>
            <a:pPr marL="457200" indent="-457200">
              <a:buFont typeface="+mj-lt"/>
              <a:buAutoNum type="arabicPeriod"/>
            </a:pPr>
            <a:r>
              <a:rPr lang="en-CA" sz="2800" dirty="0" smtClean="0"/>
              <a:t>Role of Members</a:t>
            </a:r>
          </a:p>
          <a:p>
            <a:pPr marL="457200" indent="-457200">
              <a:buFont typeface="+mj-lt"/>
              <a:buAutoNum type="arabicPeriod"/>
            </a:pPr>
            <a:r>
              <a:rPr lang="en-CA" sz="2800" dirty="0" smtClean="0"/>
              <a:t>Role of Co-Chairs</a:t>
            </a:r>
          </a:p>
          <a:p>
            <a:pPr marL="457200" indent="-457200">
              <a:buFont typeface="+mj-lt"/>
              <a:buAutoNum type="arabicPeriod"/>
            </a:pPr>
            <a:r>
              <a:rPr lang="en-CA" sz="2800" dirty="0" smtClean="0"/>
              <a:t>Role of Coordinator</a:t>
            </a:r>
          </a:p>
          <a:p>
            <a:pPr marL="457200" indent="-457200">
              <a:buFont typeface="+mj-lt"/>
              <a:buAutoNum type="arabicPeriod"/>
            </a:pPr>
            <a:r>
              <a:rPr lang="en-CA" sz="2800" dirty="0" smtClean="0"/>
              <a:t>Conflict of Interest</a:t>
            </a:r>
          </a:p>
          <a:p>
            <a:pPr marL="457200" indent="-457200">
              <a:buFont typeface="+mj-lt"/>
              <a:buAutoNum type="arabicPeriod"/>
            </a:pPr>
            <a:r>
              <a:rPr lang="en-CA" sz="2800" dirty="0" smtClean="0"/>
              <a:t>Meetings</a:t>
            </a:r>
          </a:p>
          <a:p>
            <a:endParaRPr lang="en-CA" sz="2800" dirty="0"/>
          </a:p>
        </p:txBody>
      </p:sp>
    </p:spTree>
    <p:extLst>
      <p:ext uri="{BB962C8B-B14F-4D97-AF65-F5344CB8AC3E}">
        <p14:creationId xmlns:p14="http://schemas.microsoft.com/office/powerpoint/2010/main" val="114347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365125"/>
            <a:ext cx="11471564" cy="1325563"/>
          </a:xfrm>
        </p:spPr>
        <p:txBody>
          <a:bodyPr/>
          <a:lstStyle/>
          <a:p>
            <a:r>
              <a:rPr lang="en-CA" dirty="0" smtClean="0"/>
              <a:t>How did these Priorities Emerge – Data Snapshots</a:t>
            </a:r>
            <a:endParaRPr lang="en-CA" dirty="0"/>
          </a:p>
        </p:txBody>
      </p:sp>
      <p:sp>
        <p:nvSpPr>
          <p:cNvPr id="5" name="Content Placeholder 4"/>
          <p:cNvSpPr>
            <a:spLocks noGrp="1"/>
          </p:cNvSpPr>
          <p:nvPr>
            <p:ph sz="half" idx="2"/>
          </p:nvPr>
        </p:nvSpPr>
        <p:spPr>
          <a:xfrm>
            <a:off x="6495087" y="1855701"/>
            <a:ext cx="5181600" cy="4351338"/>
          </a:xfrm>
        </p:spPr>
        <p:txBody>
          <a:bodyPr/>
          <a:lstStyle/>
          <a:p>
            <a:r>
              <a:rPr lang="en-CA" dirty="0" smtClean="0"/>
              <a:t>Multiple sources of data and evidence</a:t>
            </a:r>
          </a:p>
          <a:p>
            <a:endParaRPr lang="en-CA" dirty="0"/>
          </a:p>
          <a:p>
            <a:r>
              <a:rPr lang="en-CA" dirty="0" smtClean="0"/>
              <a:t>Building upon previous planning and reports</a:t>
            </a:r>
          </a:p>
          <a:p>
            <a:endParaRPr lang="en-CA" dirty="0"/>
          </a:p>
        </p:txBody>
      </p:sp>
      <p:pic>
        <p:nvPicPr>
          <p:cNvPr id="4098" name="Picture 2" descr="Image result for data carto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0985" y="1825625"/>
            <a:ext cx="5634720" cy="422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1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Community Priorities for Roadmap</a:t>
            </a:r>
            <a:endParaRPr lang="en-CA" dirty="0"/>
          </a:p>
        </p:txBody>
      </p:sp>
      <p:sp>
        <p:nvSpPr>
          <p:cNvPr id="5" name="Content Placeholder 4"/>
          <p:cNvSpPr>
            <a:spLocks noGrp="1"/>
          </p:cNvSpPr>
          <p:nvPr>
            <p:ph idx="1"/>
          </p:nvPr>
        </p:nvSpPr>
        <p:spPr>
          <a:xfrm>
            <a:off x="1911052" y="1690688"/>
            <a:ext cx="7208885" cy="3964154"/>
          </a:xfrm>
        </p:spPr>
        <p:txBody>
          <a:bodyPr>
            <a:noAutofit/>
          </a:bodyPr>
          <a:lstStyle/>
          <a:p>
            <a:pPr lvl="1"/>
            <a:r>
              <a:rPr lang="en-CA" sz="2800" dirty="0" smtClean="0"/>
              <a:t>Housing and Homelessness</a:t>
            </a:r>
          </a:p>
          <a:p>
            <a:pPr lvl="1"/>
            <a:r>
              <a:rPr lang="en-CA" sz="2800" dirty="0" smtClean="0"/>
              <a:t>Employment</a:t>
            </a:r>
          </a:p>
          <a:p>
            <a:pPr lvl="1"/>
            <a:r>
              <a:rPr lang="en-CA" sz="2800" dirty="0" smtClean="0"/>
              <a:t>Health Equity</a:t>
            </a:r>
          </a:p>
          <a:p>
            <a:pPr marL="0" indent="0">
              <a:buNone/>
            </a:pPr>
            <a:endParaRPr lang="en-CA" dirty="0"/>
          </a:p>
          <a:p>
            <a:pPr lvl="1"/>
            <a:r>
              <a:rPr lang="en-CA" sz="2800" dirty="0" smtClean="0"/>
              <a:t>Evolving Community Priorities to Monitor:</a:t>
            </a:r>
          </a:p>
          <a:p>
            <a:pPr lvl="2"/>
            <a:r>
              <a:rPr lang="en-CA" sz="2800" dirty="0" smtClean="0"/>
              <a:t>Aging in Place</a:t>
            </a:r>
          </a:p>
          <a:p>
            <a:pPr lvl="2"/>
            <a:r>
              <a:rPr lang="en-CA" sz="2800" dirty="0" smtClean="0"/>
              <a:t>Early Childhood Development</a:t>
            </a:r>
          </a:p>
          <a:p>
            <a:pPr lvl="2"/>
            <a:r>
              <a:rPr lang="en-CA" sz="2800" dirty="0" smtClean="0"/>
              <a:t>New to </a:t>
            </a:r>
            <a:r>
              <a:rPr lang="en-CA" sz="2800" dirty="0"/>
              <a:t>D</a:t>
            </a:r>
            <a:r>
              <a:rPr lang="en-CA" sz="2800" dirty="0" smtClean="0"/>
              <a:t>ufferin</a:t>
            </a:r>
            <a:endParaRPr lang="en-CA" sz="2800" dirty="0"/>
          </a:p>
        </p:txBody>
      </p:sp>
    </p:spTree>
    <p:extLst>
      <p:ext uri="{BB962C8B-B14F-4D97-AF65-F5344CB8AC3E}">
        <p14:creationId xmlns:p14="http://schemas.microsoft.com/office/powerpoint/2010/main" val="1016585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33069</TotalTime>
  <Words>1574</Words>
  <Application>Microsoft Office PowerPoint</Application>
  <PresentationFormat>Widescreen</PresentationFormat>
  <Paragraphs>214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DC MOVES – Poverty Pillar Update  March 20, 2019 </vt:lpstr>
      <vt:lpstr>Background</vt:lpstr>
      <vt:lpstr>How we arrived at Today</vt:lpstr>
      <vt:lpstr>Collaboration……. Collaboration……. collaboration</vt:lpstr>
      <vt:lpstr>PowerPoint Presentation</vt:lpstr>
      <vt:lpstr>Equality Versus Equity</vt:lpstr>
      <vt:lpstr>New Terms of Reference</vt:lpstr>
      <vt:lpstr>How did these Priorities Emerge – Data Snapshots</vt:lpstr>
      <vt:lpstr>Community Priorities for Roadmap</vt:lpstr>
      <vt:lpstr>Housing and Homelessness</vt:lpstr>
      <vt:lpstr>Housing and Homelessness – Tenant Households</vt:lpstr>
      <vt:lpstr>Housing and Homelessness - Waitlist</vt:lpstr>
      <vt:lpstr>Housing and Homelessness - Prevention</vt:lpstr>
      <vt:lpstr>Employment</vt:lpstr>
      <vt:lpstr>Employment – Ontario Works</vt:lpstr>
      <vt:lpstr>Employment - % of people 25-64 years with no certificate, diploma or degree </vt:lpstr>
      <vt:lpstr>Employment – Unemployment Rate </vt:lpstr>
      <vt:lpstr>Health Equity </vt:lpstr>
      <vt:lpstr>Health Equity – Food Insecurity</vt:lpstr>
      <vt:lpstr>Health Equity – Food Insecurity and Healthcare Costs</vt:lpstr>
      <vt:lpstr>Health Equity - Income</vt:lpstr>
      <vt:lpstr>Thank you for your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Ishan Angra</dc:creator>
  <cp:lastModifiedBy>User</cp:lastModifiedBy>
  <cp:revision>207</cp:revision>
  <cp:lastPrinted>2018-10-29T21:11:06Z</cp:lastPrinted>
  <dcterms:created xsi:type="dcterms:W3CDTF">2018-10-24T18:22:25Z</dcterms:created>
  <dcterms:modified xsi:type="dcterms:W3CDTF">2019-03-29T14:10:51Z</dcterms:modified>
</cp:coreProperties>
</file>