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8" r:id="rId3"/>
    <p:sldId id="257" r:id="rId4"/>
    <p:sldId id="259" r:id="rId5"/>
    <p:sldId id="262" r:id="rId6"/>
    <p:sldId id="263" r:id="rId7"/>
    <p:sldId id="260" r:id="rId8"/>
    <p:sldId id="261" r:id="rId9"/>
    <p:sldId id="264" r:id="rId10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34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11"/>
    <p:restoredTop sz="94666"/>
  </p:normalViewPr>
  <p:slideViewPr>
    <p:cSldViewPr snapToGrid="0" snapToObjects="1" showGuides="1">
      <p:cViewPr varScale="1">
        <p:scale>
          <a:sx n="110" d="100"/>
          <a:sy n="110" d="100"/>
        </p:scale>
        <p:origin x="68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bergena\Dropbox%20(Knowledge%20to%20Action)\FTP%20Rural%20Response%20Project\Project%20Evaluation%20Data\Statistical%20Data%20Files\Report%20by%20Ag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solidFill>
                <a:schemeClr val="bg2"/>
              </a:solidFill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bg2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A20-D148-9D17-0B2532B16EB7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bg2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A20-D148-9D17-0B2532B16EB7}"/>
              </c:ext>
            </c:extLst>
          </c:dPt>
          <c:cat>
            <c:strRef>
              <c:f>Graph!$B$3:$B$20</c:f>
              <c:strCache>
                <c:ptCount val="18"/>
                <c:pt idx="0">
                  <c:v>0-15</c:v>
                </c:pt>
                <c:pt idx="1">
                  <c:v>16-20</c:v>
                </c:pt>
                <c:pt idx="2">
                  <c:v>21-25</c:v>
                </c:pt>
                <c:pt idx="3">
                  <c:v>26-30</c:v>
                </c:pt>
                <c:pt idx="4">
                  <c:v>31-35</c:v>
                </c:pt>
                <c:pt idx="5">
                  <c:v>36-40</c:v>
                </c:pt>
                <c:pt idx="6">
                  <c:v>41-45</c:v>
                </c:pt>
                <c:pt idx="7">
                  <c:v>46-50</c:v>
                </c:pt>
                <c:pt idx="8">
                  <c:v>51-55</c:v>
                </c:pt>
                <c:pt idx="9">
                  <c:v>56-60</c:v>
                </c:pt>
                <c:pt idx="10">
                  <c:v>61-65</c:v>
                </c:pt>
                <c:pt idx="11">
                  <c:v>66-70</c:v>
                </c:pt>
                <c:pt idx="12">
                  <c:v>71-75</c:v>
                </c:pt>
                <c:pt idx="13">
                  <c:v>76-80</c:v>
                </c:pt>
                <c:pt idx="14">
                  <c:v>81-85</c:v>
                </c:pt>
                <c:pt idx="15">
                  <c:v>86-90</c:v>
                </c:pt>
                <c:pt idx="16">
                  <c:v>91-95</c:v>
                </c:pt>
                <c:pt idx="17">
                  <c:v>96-100</c:v>
                </c:pt>
              </c:strCache>
            </c:strRef>
          </c:cat>
          <c:val>
            <c:numRef>
              <c:f>Graph!$C$3:$C$20</c:f>
              <c:numCache>
                <c:formatCode>[$-10409]#,##0;\(#,##0\)</c:formatCode>
                <c:ptCount val="18"/>
                <c:pt idx="0">
                  <c:v>4</c:v>
                </c:pt>
                <c:pt idx="1">
                  <c:v>3</c:v>
                </c:pt>
                <c:pt idx="2">
                  <c:v>11</c:v>
                </c:pt>
                <c:pt idx="3">
                  <c:v>10</c:v>
                </c:pt>
                <c:pt idx="4">
                  <c:v>13</c:v>
                </c:pt>
                <c:pt idx="5">
                  <c:v>13</c:v>
                </c:pt>
                <c:pt idx="6">
                  <c:v>9</c:v>
                </c:pt>
                <c:pt idx="7">
                  <c:v>6</c:v>
                </c:pt>
                <c:pt idx="8">
                  <c:v>5</c:v>
                </c:pt>
                <c:pt idx="9">
                  <c:v>2</c:v>
                </c:pt>
                <c:pt idx="10">
                  <c:v>5</c:v>
                </c:pt>
                <c:pt idx="11">
                  <c:v>3</c:v>
                </c:pt>
                <c:pt idx="12">
                  <c:v>3</c:v>
                </c:pt>
                <c:pt idx="13">
                  <c:v>3</c:v>
                </c:pt>
                <c:pt idx="14">
                  <c:v>2</c:v>
                </c:pt>
                <c:pt idx="15">
                  <c:v>3</c:v>
                </c:pt>
                <c:pt idx="16">
                  <c:v>1</c:v>
                </c:pt>
                <c:pt idx="17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5A20-D148-9D17-0B2532B16E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42998704"/>
        <c:axId val="242999264"/>
      </c:barChart>
      <c:catAx>
        <c:axId val="24299870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800"/>
                  <a:t>Age (years)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defRPr>
            </a:pPr>
            <a:endParaRPr lang="en-US"/>
          </a:p>
        </c:txPr>
        <c:crossAx val="242999264"/>
        <c:crosses val="autoZero"/>
        <c:auto val="1"/>
        <c:lblAlgn val="ctr"/>
        <c:lblOffset val="100"/>
        <c:noMultiLvlLbl val="0"/>
      </c:catAx>
      <c:valAx>
        <c:axId val="2429992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[$-10409]#,##0;\(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29987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6C02E2A-C73B-43AB-B17C-573C6BE5C3AF}" type="datetimeFigureOut">
              <a:rPr lang="en-CA" smtClean="0"/>
              <a:t>05/06/2018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69B727B-17F4-4ECB-B9A6-75F672BB7F3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410928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AE27FEB-52F3-43B1-97C8-28DCE8F7B86B}" type="datetimeFigureOut">
              <a:rPr lang="en-CA" smtClean="0"/>
              <a:t>05/06/2018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D4EF8D0-AE42-416C-B650-2A115EC8B4C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25268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EF8D0-AE42-416C-B650-2A115EC8B4CA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91135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EF8D0-AE42-416C-B650-2A115EC8B4CA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87667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EF8D0-AE42-416C-B650-2A115EC8B4CA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07988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EF8D0-AE42-416C-B650-2A115EC8B4CA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881015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EF8D0-AE42-416C-B650-2A115EC8B4CA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551607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EF8D0-AE42-416C-B650-2A115EC8B4CA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615574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EF8D0-AE42-416C-B650-2A115EC8B4CA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786068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EF8D0-AE42-416C-B650-2A115EC8B4CA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053713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BDB9C95-8928-3244-9F70-46C72A4637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16B0888B-A2BF-294E-BD3C-4E669B524B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E878F35-4295-2B47-90AA-DE20120D7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B028E-99CF-F64A-B750-FAAD04F1C2F3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CFD3ECC-4AE9-B04F-AF3A-03ED5867F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F5A6A44-C32B-8D40-A43D-6F233BE0C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EF6AA-3C17-F441-A4EA-F7E086A2F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381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65F702B-F6D9-074C-B903-6D3467CBD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D7F0BE35-EFD1-FE48-95E5-97662D53D4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297D1E1-87FE-7F45-97AA-95D4682A3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B028E-99CF-F64A-B750-FAAD04F1C2F3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2D99BE6-7788-FD46-B735-2F7A9C3EF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DADE28D-F930-874C-B983-4006789EE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EF6AA-3C17-F441-A4EA-F7E086A2F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57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84217C86-C953-5A44-9A62-2945391D96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E8EDE572-0AF4-E44C-9008-A43A61AAD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799BA59-01D6-8E4C-A80F-01A188E1F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B028E-99CF-F64A-B750-FAAD04F1C2F3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3153F56-F19C-8C40-8387-FF86AFE26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B3A08B7-78D2-5D4C-A76F-135F95912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EF6AA-3C17-F441-A4EA-F7E086A2F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74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FECF3F0-E308-384F-A837-07E52DCCB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1C73914-895D-C041-A10A-B559E21AF7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8E9735F-962F-BE46-8C12-8B92EFF62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B028E-99CF-F64A-B750-FAAD04F1C2F3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9019BB0-792A-0E42-B973-1144403E5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7428849-02D1-1F40-9B25-653772A96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EF6AA-3C17-F441-A4EA-F7E086A2F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441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CCE9E30-3170-9B47-8A87-447B41325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0CC91ED-E3CD-1F47-9043-D53A624721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47F3FC2-8777-0947-9816-155AB17B0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B028E-99CF-F64A-B750-FAAD04F1C2F3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5CA0197-D8BA-204E-AA70-4D0B53A9D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D1F5A6C-BD19-3E4A-BE91-72C21080B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EF6AA-3C17-F441-A4EA-F7E086A2F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531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487907F-B53F-8448-BB6E-6A5737D86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B2163FC-A404-4549-9883-AD8CBA5FC0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6A28939E-957E-C646-B819-81EFA50E5F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280E419-2919-6443-8110-A0C9649F27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B028E-99CF-F64A-B750-FAAD04F1C2F3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B536DE4-1B26-F14A-98CF-CF64D7CA0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4864931-5808-8A4F-8E5C-2B2476D4C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EF6AA-3C17-F441-A4EA-F7E086A2F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54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ED46805-578A-0740-B7EC-3A53DF07D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AFF302B-5B90-F447-A09E-BD82B659AB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506A4C52-9DC3-4D47-B71B-7B31D87419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DD7A5091-C4E0-3046-BA19-253D188F1B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DE654C13-3EC8-AF41-8A3E-FB722BA46A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0432BB2A-B760-FB40-AB35-105378149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B028E-99CF-F64A-B750-FAAD04F1C2F3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A06F8949-53D6-C44E-9821-74E1AE0CC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6CA9E43C-C693-8A42-B8EA-F43620D8C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EF6AA-3C17-F441-A4EA-F7E086A2F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96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8E498E3-0B81-AD48-9710-AA40A522B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76C0D51D-8BC2-A64E-85B9-1CEA0FBD4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B028E-99CF-F64A-B750-FAAD04F1C2F3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6E8B7C53-6271-8742-A3A8-7C85830AA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8A7D66C5-462B-F649-8EC0-E6C7FA6A8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EF6AA-3C17-F441-A4EA-F7E086A2F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290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A2343877-8E38-FC42-9870-277396D30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B028E-99CF-F64A-B750-FAAD04F1C2F3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75AE7C74-CD09-0D4D-853A-389D01871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ABE7F790-D553-1345-AE48-CB27696D4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EF6AA-3C17-F441-A4EA-F7E086A2F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756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4E377E8-106D-924B-8883-947440DEF7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A197C3D-A7E4-A14E-BD63-CF1A38B26C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4D17D70B-5EBC-3244-B744-227F21B19E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D3C32CBC-670A-8E42-B513-BD2C79ABC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B028E-99CF-F64A-B750-FAAD04F1C2F3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686D6D4-590F-6E43-8B97-541CECD60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FD5AAB0-1053-E040-AE42-76F77986D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EF6AA-3C17-F441-A4EA-F7E086A2F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387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48BB5C6-18B0-A041-A2E8-B79D1D97D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A66DDE3A-6048-444C-B536-6C526F6E58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2EBD4F8F-C9F4-8148-98F4-32D2E3202C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03A2AFCF-CBB8-B846-AD5F-C5899B22D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B028E-99CF-F64A-B750-FAAD04F1C2F3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497F20A-A516-354C-92FE-FD5384C68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64DC5169-D298-C049-9A70-F39E64489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EF6AA-3C17-F441-A4EA-F7E086A2F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593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039BC62E-EA83-3641-AE72-BF173824B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3ED91AD-3E6F-1C4F-90D9-6A3FAE9D46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58607D6-A31F-4B48-B317-287C039E13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1B028E-99CF-F64A-B750-FAAD04F1C2F3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B7404CF-4340-0C47-B779-B6886FDC5F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6875B45-3FB7-C949-9A21-2A692DE614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CEF6AA-3C17-F441-A4EA-F7E086A2F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618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tif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Samantha@familytransitionplace.c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3ADCFFBE-25BF-284A-8E9C-46B90ED613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737" y="1729919"/>
            <a:ext cx="8350331" cy="5400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5C0E546A-D5DD-C548-A42E-D66A99E8B69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rgbClr val="45345F"/>
                </a:solidFill>
              </a:rPr>
              <a:t>Rural Response Program  </a:t>
            </a:r>
            <a:endParaRPr lang="en-US" b="1" dirty="0">
              <a:solidFill>
                <a:srgbClr val="45345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038C70A5-05CA-5C45-95E9-6C9A89734E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sz="4000" dirty="0">
                <a:solidFill>
                  <a:srgbClr val="45345F"/>
                </a:solidFill>
              </a:rPr>
              <a:t>Pilot Project Overview</a:t>
            </a:r>
          </a:p>
          <a:p>
            <a:r>
              <a:rPr lang="en-CA" sz="1800" dirty="0">
                <a:solidFill>
                  <a:schemeClr val="bg2">
                    <a:lumMod val="10000"/>
                  </a:schemeClr>
                </a:solidFill>
              </a:rPr>
              <a:t>(Funded by MCSS 2016-2018)</a:t>
            </a:r>
            <a:endParaRPr lang="en-US" sz="1800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52EBF0A7-1173-AE48-A178-44CB310E5A96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536964" y="487363"/>
            <a:ext cx="1587500" cy="12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094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1C88D55-A015-5443-90C7-E7A1239E88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Rural Response Counsellor provided mobile and remote access to VAW services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05EE041-6564-5B47-8F1E-AFC74B49CE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up to 6 crisis counselling sessions, providing women with abuse education, safety planning, and appropriate community referrals</a:t>
            </a:r>
          </a:p>
          <a:p>
            <a:pPr lvl="1"/>
            <a:r>
              <a:rPr lang="en-CA" dirty="0"/>
              <a:t>Meet women where they feel most comfortable whether it be in their home, in the community, or at the office. </a:t>
            </a:r>
          </a:p>
          <a:p>
            <a:pPr lvl="1"/>
            <a:r>
              <a:rPr lang="en-CA" dirty="0"/>
              <a:t>Ability to be mobile has allowed program to break down barriers to accessing service such as lack of transportation, lack of child care, or lack of anonymity.</a:t>
            </a:r>
          </a:p>
          <a:p>
            <a:r>
              <a:rPr lang="en-CA" dirty="0"/>
              <a:t>Use technology to communicate with clients differently in order to eliminate barriers. Text messaging has proven to be the most popular method of communication. </a:t>
            </a:r>
          </a:p>
          <a:p>
            <a:endParaRPr lang="en-US" dirty="0"/>
          </a:p>
          <a:p>
            <a:endParaRPr lang="en-CA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39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1F67200-75ED-254F-9543-9227BA9E97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628" y="112608"/>
            <a:ext cx="10515600" cy="1325563"/>
          </a:xfrm>
        </p:spPr>
        <p:txBody>
          <a:bodyPr>
            <a:normAutofit/>
          </a:bodyPr>
          <a:lstStyle/>
          <a:p>
            <a:r>
              <a:rPr lang="en-CA" sz="3600" b="1" dirty="0"/>
              <a:t>92 women across rural north Dufferin county connected with VAW counselling + 257 referrals to needed services</a:t>
            </a:r>
            <a:endParaRPr lang="en-US" sz="3600" b="1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="" xmlns:a16="http://schemas.microsoft.com/office/drawing/2014/main" id="{C596097B-F6AA-9F4F-9111-BBC024CF9EF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7767830"/>
              </p:ext>
            </p:extLst>
          </p:nvPr>
        </p:nvGraphicFramePr>
        <p:xfrm>
          <a:off x="7007496" y="1573108"/>
          <a:ext cx="3842658" cy="426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1329">
                  <a:extLst>
                    <a:ext uri="{9D8B030D-6E8A-4147-A177-3AD203B41FA5}">
                      <a16:colId xmlns="" xmlns:a16="http://schemas.microsoft.com/office/drawing/2014/main" val="3492445966"/>
                    </a:ext>
                  </a:extLst>
                </a:gridCol>
                <a:gridCol w="1921329">
                  <a:extLst>
                    <a:ext uri="{9D8B030D-6E8A-4147-A177-3AD203B41FA5}">
                      <a16:colId xmlns="" xmlns:a16="http://schemas.microsoft.com/office/drawing/2014/main" val="10387032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</a:rPr>
                        <a:t>Community</a:t>
                      </a:r>
                      <a:endParaRPr lang="en-CA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</a:rPr>
                        <a:t># Clients</a:t>
                      </a:r>
                      <a:endParaRPr lang="en-CA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6566262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</a:rPr>
                        <a:t>Shelburne</a:t>
                      </a:r>
                      <a:endParaRPr lang="en-CA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600">
                          <a:effectLst/>
                        </a:rPr>
                        <a:t>40</a:t>
                      </a:r>
                      <a:endParaRPr lang="en-CA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8415608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</a:rPr>
                        <a:t>Dundalk</a:t>
                      </a:r>
                      <a:endParaRPr lang="en-CA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600">
                          <a:effectLst/>
                        </a:rPr>
                        <a:t>9</a:t>
                      </a:r>
                      <a:endParaRPr lang="en-CA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1521555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600">
                          <a:effectLst/>
                        </a:rPr>
                        <a:t>Amaranth</a:t>
                      </a:r>
                      <a:endParaRPr lang="en-CA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600">
                          <a:effectLst/>
                        </a:rPr>
                        <a:t>8</a:t>
                      </a:r>
                      <a:endParaRPr lang="en-CA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297593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600">
                          <a:effectLst/>
                        </a:rPr>
                        <a:t>Melancthon</a:t>
                      </a:r>
                      <a:endParaRPr lang="en-CA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600">
                          <a:effectLst/>
                        </a:rPr>
                        <a:t>7</a:t>
                      </a:r>
                      <a:endParaRPr lang="en-CA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9653236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600">
                          <a:effectLst/>
                        </a:rPr>
                        <a:t>Town of Mono</a:t>
                      </a:r>
                      <a:endParaRPr lang="en-CA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600">
                          <a:effectLst/>
                        </a:rPr>
                        <a:t>6</a:t>
                      </a:r>
                      <a:endParaRPr lang="en-CA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7976808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600">
                          <a:effectLst/>
                        </a:rPr>
                        <a:t>Mulmur</a:t>
                      </a:r>
                      <a:endParaRPr lang="en-CA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600">
                          <a:effectLst/>
                        </a:rPr>
                        <a:t>5</a:t>
                      </a:r>
                      <a:endParaRPr lang="en-CA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3446077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600">
                          <a:effectLst/>
                        </a:rPr>
                        <a:t>Alton</a:t>
                      </a:r>
                      <a:endParaRPr lang="en-CA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600">
                          <a:effectLst/>
                        </a:rPr>
                        <a:t>n&lt;5</a:t>
                      </a:r>
                      <a:endParaRPr lang="en-CA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998341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600">
                          <a:effectLst/>
                        </a:rPr>
                        <a:t>Belfountain</a:t>
                      </a:r>
                      <a:endParaRPr lang="en-CA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</a:rPr>
                        <a:t>n&lt;5</a:t>
                      </a:r>
                      <a:endParaRPr lang="en-CA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811662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600">
                          <a:effectLst/>
                        </a:rPr>
                        <a:t>Bolton</a:t>
                      </a:r>
                      <a:endParaRPr lang="en-CA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600">
                          <a:effectLst/>
                        </a:rPr>
                        <a:t>n&lt;5</a:t>
                      </a:r>
                      <a:endParaRPr lang="en-CA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1406499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600">
                          <a:effectLst/>
                        </a:rPr>
                        <a:t>Mansfield</a:t>
                      </a:r>
                      <a:endParaRPr lang="en-CA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600">
                          <a:effectLst/>
                        </a:rPr>
                        <a:t>n&lt;5</a:t>
                      </a:r>
                      <a:endParaRPr lang="en-CA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6725203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600">
                          <a:effectLst/>
                        </a:rPr>
                        <a:t>Caledon East</a:t>
                      </a:r>
                      <a:endParaRPr lang="en-CA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600">
                          <a:effectLst/>
                        </a:rPr>
                        <a:t>n&lt;5</a:t>
                      </a:r>
                      <a:endParaRPr lang="en-CA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5783335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600">
                          <a:effectLst/>
                        </a:rPr>
                        <a:t>Orangeville</a:t>
                      </a:r>
                      <a:endParaRPr lang="en-CA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</a:rPr>
                        <a:t>n&lt;5</a:t>
                      </a:r>
                      <a:endParaRPr lang="en-CA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28233593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600">
                          <a:effectLst/>
                        </a:rPr>
                        <a:t>Palgrave</a:t>
                      </a:r>
                      <a:endParaRPr lang="en-CA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600">
                          <a:effectLst/>
                        </a:rPr>
                        <a:t>n&lt;5</a:t>
                      </a:r>
                      <a:endParaRPr lang="en-CA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1797240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600">
                          <a:effectLst/>
                        </a:rPr>
                        <a:t>Caledon (Town of)</a:t>
                      </a:r>
                      <a:endParaRPr lang="en-CA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600">
                          <a:effectLst/>
                        </a:rPr>
                        <a:t>n&lt;5</a:t>
                      </a:r>
                      <a:endParaRPr lang="en-CA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1505705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600">
                          <a:effectLst/>
                        </a:rPr>
                        <a:t>Grand Valley</a:t>
                      </a:r>
                      <a:endParaRPr lang="en-CA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</a:rPr>
                        <a:t>n&lt;5</a:t>
                      </a:r>
                      <a:endParaRPr lang="en-CA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2938202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</a:rPr>
                        <a:t>Total</a:t>
                      </a:r>
                      <a:endParaRPr lang="en-CA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</a:rPr>
                        <a:t>92</a:t>
                      </a:r>
                      <a:endParaRPr lang="en-CA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149754326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A11C313F-364C-DA4D-84EA-A18A45DA90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9642" y="1573108"/>
            <a:ext cx="5536800" cy="43189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86E0006A-DAC7-264C-A8CE-1372E2A09349}"/>
              </a:ext>
            </a:extLst>
          </p:cNvPr>
          <p:cNvSpPr txBox="1"/>
          <p:nvPr/>
        </p:nvSpPr>
        <p:spPr>
          <a:xfrm>
            <a:off x="589642" y="6141303"/>
            <a:ext cx="110127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/>
              <a:t>referrals to: </a:t>
            </a:r>
            <a:r>
              <a:rPr lang="en-CA" sz="2400" dirty="0"/>
              <a:t>police, lawyer, family health team, OW/ODSP, housing, children’s aid, etc.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7072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09B110D-4036-2F44-BEE3-FF2B51FC8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 sz="1200" b="0" i="0" u="none" strike="noStrike" kern="1200" spc="0" baseline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Rural Response clients ranged from under 16 to over 90. The most common age range was 31-40. One in five women served was a senior aged 65+.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DBF2CFB-AFEF-7E4B-96CC-228863E080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hart 3">
            <a:extLst>
              <a:ext uri="{FF2B5EF4-FFF2-40B4-BE49-F238E27FC236}">
                <a16:creationId xmlns="" xmlns:a16="http://schemas.microsoft.com/office/drawing/2014/main" id="{ED31BE95-68CB-8145-9A0E-5708D824F85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6109204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81442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863174"/>
          </a:xfrm>
        </p:spPr>
        <p:txBody>
          <a:bodyPr/>
          <a:lstStyle/>
          <a:p>
            <a:pPr algn="ctr"/>
            <a:r>
              <a:rPr lang="en-CA" b="1" dirty="0" smtClean="0"/>
              <a:t>One Year Reflections</a:t>
            </a:r>
            <a:endParaRPr lang="en-CA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839788" y="1228300"/>
            <a:ext cx="5157787" cy="1276775"/>
          </a:xfrm>
        </p:spPr>
        <p:txBody>
          <a:bodyPr>
            <a:normAutofit/>
          </a:bodyPr>
          <a:lstStyle/>
          <a:p>
            <a:r>
              <a:rPr lang="en-CA" dirty="0" smtClean="0">
                <a:solidFill>
                  <a:schemeClr val="accent4">
                    <a:lumMod val="75000"/>
                  </a:schemeClr>
                </a:solidFill>
              </a:rPr>
              <a:t>Challenges</a:t>
            </a:r>
          </a:p>
          <a:p>
            <a:endParaRPr lang="en-CA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839788" y="2224585"/>
            <a:ext cx="5157787" cy="3965078"/>
          </a:xfrm>
        </p:spPr>
        <p:txBody>
          <a:bodyPr/>
          <a:lstStyle/>
          <a:p>
            <a:r>
              <a:rPr lang="en-CA" altLang="en-US" dirty="0">
                <a:solidFill>
                  <a:schemeClr val="accent4">
                    <a:lumMod val="75000"/>
                  </a:schemeClr>
                </a:solidFill>
              </a:rPr>
              <a:t>Using available technology has proven difficult </a:t>
            </a:r>
          </a:p>
          <a:p>
            <a:r>
              <a:rPr lang="en-CA" altLang="en-US" dirty="0">
                <a:solidFill>
                  <a:schemeClr val="accent4">
                    <a:lumMod val="75000"/>
                  </a:schemeClr>
                </a:solidFill>
              </a:rPr>
              <a:t>Small town – lack of anonymity if home visits aren’t a possibility</a:t>
            </a:r>
          </a:p>
          <a:p>
            <a:r>
              <a:rPr lang="en-CA" altLang="en-US" dirty="0">
                <a:solidFill>
                  <a:schemeClr val="accent4">
                    <a:lumMod val="75000"/>
                  </a:schemeClr>
                </a:solidFill>
              </a:rPr>
              <a:t>Difficulty reaching diverse communities</a:t>
            </a:r>
          </a:p>
          <a:p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CA" dirty="0">
                <a:solidFill>
                  <a:schemeClr val="accent1">
                    <a:lumMod val="50000"/>
                  </a:schemeClr>
                </a:solidFill>
              </a:rPr>
              <a:t>Lessons Learned </a:t>
            </a:r>
            <a:endParaRPr lang="en-CA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CA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224585"/>
            <a:ext cx="5183188" cy="3965078"/>
          </a:xfrm>
        </p:spPr>
        <p:txBody>
          <a:bodyPr>
            <a:normAutofit lnSpcReduction="10000"/>
          </a:bodyPr>
          <a:lstStyle/>
          <a:p>
            <a:r>
              <a:rPr lang="en-CA" altLang="en-US" dirty="0">
                <a:solidFill>
                  <a:schemeClr val="accent1">
                    <a:lumMod val="50000"/>
                  </a:schemeClr>
                </a:solidFill>
              </a:rPr>
              <a:t>Need more than a central rural based satellite office in order to accommodate privacy concerns and the large geographical catchment area </a:t>
            </a:r>
          </a:p>
          <a:p>
            <a:r>
              <a:rPr lang="en-CA" altLang="en-US" dirty="0">
                <a:solidFill>
                  <a:schemeClr val="accent1">
                    <a:lumMod val="50000"/>
                  </a:schemeClr>
                </a:solidFill>
              </a:rPr>
              <a:t>From an intersectionality lens trying to reach a large geographical area with one staff person is challenging to accomplish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8299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38200" y="491319"/>
            <a:ext cx="10515600" cy="696036"/>
          </a:xfrm>
        </p:spPr>
        <p:txBody>
          <a:bodyPr>
            <a:normAutofit/>
          </a:bodyPr>
          <a:lstStyle/>
          <a:p>
            <a:r>
              <a:rPr lang="en-CA" b="1" dirty="0" smtClean="0"/>
              <a:t>Successes</a:t>
            </a:r>
            <a:endParaRPr lang="en-CA" b="1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259307" y="1187355"/>
            <a:ext cx="5760493" cy="5404514"/>
          </a:xfrm>
        </p:spPr>
        <p:txBody>
          <a:bodyPr>
            <a:normAutofit fontScale="92500" lnSpcReduction="20000"/>
          </a:bodyPr>
          <a:lstStyle/>
          <a:p>
            <a:endParaRPr lang="en-CA" altLang="en-US" dirty="0" smtClean="0"/>
          </a:p>
          <a:p>
            <a:r>
              <a:rPr lang="en-CA" altLang="en-US" dirty="0" smtClean="0">
                <a:solidFill>
                  <a:schemeClr val="accent4">
                    <a:lumMod val="75000"/>
                  </a:schemeClr>
                </a:solidFill>
              </a:rPr>
              <a:t>Social </a:t>
            </a:r>
            <a:r>
              <a:rPr lang="en-CA" altLang="en-US" dirty="0">
                <a:solidFill>
                  <a:schemeClr val="accent4">
                    <a:lumMod val="75000"/>
                  </a:schemeClr>
                </a:solidFill>
              </a:rPr>
              <a:t>Media Ad – </a:t>
            </a:r>
            <a:r>
              <a:rPr lang="en-US" altLang="en-US" dirty="0">
                <a:solidFill>
                  <a:schemeClr val="accent4">
                    <a:lumMod val="75000"/>
                  </a:schemeClr>
                </a:solidFill>
              </a:rPr>
              <a:t>Facebook advertisement reached over 10k people, had 133 shares and 154 likes-FTP’s most successful online marketing campaign to date</a:t>
            </a:r>
            <a:endParaRPr lang="en-CA" altLang="en-US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CA" altLang="en-US" dirty="0" smtClean="0">
                <a:solidFill>
                  <a:schemeClr val="accent4">
                    <a:lumMod val="75000"/>
                  </a:schemeClr>
                </a:solidFill>
              </a:rPr>
              <a:t>Connections </a:t>
            </a:r>
            <a:r>
              <a:rPr lang="en-CA" altLang="en-US" dirty="0">
                <a:solidFill>
                  <a:schemeClr val="accent4">
                    <a:lumMod val="75000"/>
                  </a:schemeClr>
                </a:solidFill>
              </a:rPr>
              <a:t>built with C</a:t>
            </a:r>
            <a:r>
              <a:rPr lang="en-CA" altLang="en-US" dirty="0" smtClean="0">
                <a:solidFill>
                  <a:schemeClr val="accent4">
                    <a:lumMod val="75000"/>
                  </a:schemeClr>
                </a:solidFill>
              </a:rPr>
              <a:t>ommunity </a:t>
            </a:r>
            <a:r>
              <a:rPr lang="en-CA" altLang="en-US" dirty="0">
                <a:solidFill>
                  <a:schemeClr val="accent4">
                    <a:lumMod val="75000"/>
                  </a:schemeClr>
                </a:solidFill>
              </a:rPr>
              <a:t>P</a:t>
            </a:r>
            <a:r>
              <a:rPr lang="en-CA" altLang="en-US" dirty="0" smtClean="0">
                <a:solidFill>
                  <a:schemeClr val="accent4">
                    <a:lumMod val="75000"/>
                  </a:schemeClr>
                </a:solidFill>
              </a:rPr>
              <a:t>artners and Police Services  </a:t>
            </a:r>
          </a:p>
          <a:p>
            <a:endParaRPr lang="en-US" altLang="en-US" dirty="0">
              <a:solidFill>
                <a:schemeClr val="accent4">
                  <a:lumMod val="75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9 Shelburne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Police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Services </a:t>
            </a:r>
          </a:p>
          <a:p>
            <a:pPr lvl="1"/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9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Victim Services and VWAP </a:t>
            </a:r>
            <a:endParaRPr lang="en-US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5 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</a:rPr>
              <a:t>Dufferin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Family Health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Team</a:t>
            </a:r>
          </a:p>
          <a:p>
            <a:pPr lvl="1"/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2 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</a:rPr>
              <a:t>Dufferin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Child and Family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Services</a:t>
            </a:r>
          </a:p>
          <a:p>
            <a:pPr lvl="1"/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3 Shelburne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Early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Years</a:t>
            </a:r>
          </a:p>
          <a:p>
            <a:pPr lvl="1"/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3 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</a:rPr>
              <a:t>Dufferin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 OPP</a:t>
            </a:r>
          </a:p>
          <a:p>
            <a:pPr lvl="1"/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3 Probation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and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Parole</a:t>
            </a:r>
          </a:p>
          <a:p>
            <a:pPr lvl="1"/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4 Supportive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Housing in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Peel/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</a:rPr>
              <a:t>Dufferin</a:t>
            </a:r>
            <a:endParaRPr lang="en-CA" alt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6172199" y="1187355"/>
            <a:ext cx="5760493" cy="5404514"/>
          </a:xfrm>
        </p:spPr>
        <p:txBody>
          <a:bodyPr>
            <a:normAutofit fontScale="92500" lnSpcReduction="20000"/>
          </a:bodyPr>
          <a:lstStyle/>
          <a:p>
            <a:endParaRPr lang="en-CA" altLang="en-US" dirty="0" smtClean="0"/>
          </a:p>
          <a:p>
            <a:r>
              <a:rPr lang="en-CA" altLang="en-US" dirty="0" smtClean="0">
                <a:solidFill>
                  <a:schemeClr val="accent1">
                    <a:lumMod val="50000"/>
                  </a:schemeClr>
                </a:solidFill>
              </a:rPr>
              <a:t>The </a:t>
            </a:r>
            <a:r>
              <a:rPr lang="en-CA" altLang="en-US" dirty="0">
                <a:solidFill>
                  <a:schemeClr val="accent1">
                    <a:lumMod val="50000"/>
                  </a:schemeClr>
                </a:solidFill>
              </a:rPr>
              <a:t>service model itself has been a success providing the ability to meet clients’ needs</a:t>
            </a:r>
          </a:p>
          <a:p>
            <a:pPr lvl="1"/>
            <a:r>
              <a:rPr lang="en-CA" altLang="en-US" dirty="0">
                <a:solidFill>
                  <a:schemeClr val="accent1">
                    <a:lumMod val="50000"/>
                  </a:schemeClr>
                </a:solidFill>
              </a:rPr>
              <a:t>Approximately half of the client sessions provided have been in the community or a clients home</a:t>
            </a:r>
          </a:p>
          <a:p>
            <a:pPr lvl="1"/>
            <a:r>
              <a:rPr lang="en-CA" dirty="0">
                <a:solidFill>
                  <a:schemeClr val="accent1">
                    <a:lumMod val="50000"/>
                  </a:schemeClr>
                </a:solidFill>
              </a:rPr>
              <a:t>Alternative ways of communicating with clients include</a:t>
            </a:r>
          </a:p>
          <a:p>
            <a:pPr lvl="2"/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26 email conversations</a:t>
            </a:r>
          </a:p>
          <a:p>
            <a:pPr lvl="2"/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408 text conversations</a:t>
            </a:r>
          </a:p>
          <a:p>
            <a:pPr lvl="2"/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235 telephone contacts </a:t>
            </a:r>
          </a:p>
          <a:p>
            <a:pPr lvl="2"/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2 videoconferencing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sessions</a:t>
            </a:r>
          </a:p>
          <a:p>
            <a:pPr lvl="2"/>
            <a:endParaRPr lang="en-CA" altLang="en-US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November 2017 the program was recognized by the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Dufferin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Board of Trade with the Innovator of the Year Award</a:t>
            </a:r>
            <a:endParaRPr lang="en-CA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87600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719F76B-C451-0E4F-9BF2-FD97BDCE2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8370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CA" b="1" dirty="0"/>
              <a:t>Clients gained knowledge, coping skills, and safety strategies after Rural Response counselling</a:t>
            </a:r>
            <a:endParaRPr lang="en-US" b="1" dirty="0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92318275-DCBE-CA43-A6CA-7A3CCB31E7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4034" y="1690688"/>
            <a:ext cx="8803793" cy="4320000"/>
          </a:xfrm>
          <a:prstGeom prst="rect">
            <a:avLst/>
          </a:prstGeom>
        </p:spPr>
      </p:pic>
      <p:sp>
        <p:nvSpPr>
          <p:cNvPr id="8" name="Text Box 57">
            <a:extLst>
              <a:ext uri="{FF2B5EF4-FFF2-40B4-BE49-F238E27FC236}">
                <a16:creationId xmlns="" xmlns:a16="http://schemas.microsoft.com/office/drawing/2014/main" id="{051D23EB-2DB6-B444-9269-4E24F7B938DF}"/>
              </a:ext>
            </a:extLst>
          </p:cNvPr>
          <p:cNvSpPr txBox="1"/>
          <p:nvPr/>
        </p:nvSpPr>
        <p:spPr>
          <a:xfrm>
            <a:off x="1594394" y="5602610"/>
            <a:ext cx="2624909" cy="408078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CA" sz="1600" dirty="0">
                <a:solidFill>
                  <a:srgbClr val="454545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(survey sample n=20)</a:t>
            </a:r>
            <a:endParaRPr lang="en-CA" sz="1600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835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B245730-DAE6-C542-9A27-9FADDBFBF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6119"/>
            <a:ext cx="10515600" cy="1325563"/>
          </a:xfrm>
        </p:spPr>
        <p:txBody>
          <a:bodyPr>
            <a:normAutofit/>
          </a:bodyPr>
          <a:lstStyle/>
          <a:p>
            <a:r>
              <a:rPr lang="en-CA" b="1" dirty="0"/>
              <a:t>Both clients and service delivery partners described positive impacts from the program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728D6C4-D080-204F-B8E8-102475C83E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79678"/>
          </a:xfrm>
        </p:spPr>
        <p:txBody>
          <a:bodyPr numCol="2" spcCol="360000">
            <a:normAutofit fontScale="92500" lnSpcReduction="10000"/>
          </a:bodyPr>
          <a:lstStyle/>
          <a:p>
            <a:pPr marL="0" indent="0">
              <a:buNone/>
            </a:pPr>
            <a:r>
              <a:rPr lang="en-CA" b="1" dirty="0">
                <a:solidFill>
                  <a:schemeClr val="accent4">
                    <a:lumMod val="75000"/>
                  </a:schemeClr>
                </a:solidFill>
              </a:rPr>
              <a:t>What clients said: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CA" b="1" dirty="0">
                <a:solidFill>
                  <a:schemeClr val="accent4">
                    <a:lumMod val="75000"/>
                  </a:schemeClr>
                </a:solidFill>
              </a:rPr>
              <a:t>At the time without this service things would have been very hopeless. I don't think I would have been able to find resources on my own.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CA" b="1" dirty="0">
                <a:solidFill>
                  <a:schemeClr val="accent4">
                    <a:lumMod val="75000"/>
                  </a:schemeClr>
                </a:solidFill>
              </a:rPr>
              <a:t>I feel strong again, feel I have the power to go on &amp; fight for my life.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CA" b="1" dirty="0">
                <a:solidFill>
                  <a:schemeClr val="accent4">
                    <a:lumMod val="75000"/>
                  </a:schemeClr>
                </a:solidFill>
              </a:rPr>
              <a:t>I wouldn't change a thing, I think it's an amazing program that will help many.</a:t>
            </a:r>
            <a:endParaRPr lang="en-CA" b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CA" b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CA" b="1" dirty="0">
                <a:solidFill>
                  <a:schemeClr val="accent1">
                    <a:lumMod val="50000"/>
                  </a:schemeClr>
                </a:solidFill>
              </a:rPr>
              <a:t>What service providers said: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CA" b="1" dirty="0">
                <a:solidFill>
                  <a:schemeClr val="accent1">
                    <a:lumMod val="50000"/>
                  </a:schemeClr>
                </a:solidFill>
              </a:rPr>
              <a:t>This program has literally saved lives…This program is the working example of what reducing barriers looks like!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CA" b="1" dirty="0">
                <a:solidFill>
                  <a:schemeClr val="accent1">
                    <a:lumMod val="50000"/>
                  </a:schemeClr>
                </a:solidFill>
              </a:rPr>
              <a:t>I think FTP and the program continues to excel in providing as many services to as many persons as humanly possible…Keep up the good work.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CA" b="1" dirty="0">
                <a:solidFill>
                  <a:schemeClr val="accent1">
                    <a:lumMod val="50000"/>
                  </a:schemeClr>
                </a:solidFill>
              </a:rPr>
              <a:t>Has definitely increased our services in the rural areas of Dufferin, especially with Shelburne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44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Referral Process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r>
              <a:rPr lang="en-CA" sz="3600" dirty="0" smtClean="0"/>
              <a:t>Samantha McCabe</a:t>
            </a:r>
          </a:p>
          <a:p>
            <a:pPr marL="0" indent="0">
              <a:buNone/>
            </a:pPr>
            <a:r>
              <a:rPr lang="en-CA" sz="3600" dirty="0" smtClean="0"/>
              <a:t>Rural Response Counsellor </a:t>
            </a:r>
          </a:p>
          <a:p>
            <a:pPr marL="0" indent="0">
              <a:buNone/>
            </a:pPr>
            <a:r>
              <a:rPr lang="en-CA" sz="3600" dirty="0" smtClean="0"/>
              <a:t>519-939-3423</a:t>
            </a:r>
          </a:p>
          <a:p>
            <a:pPr marL="0" indent="0">
              <a:buNone/>
            </a:pPr>
            <a:r>
              <a:rPr lang="en-CA" sz="3600" dirty="0" smtClean="0">
                <a:hlinkClick r:id="rId2"/>
              </a:rPr>
              <a:t>Samantha@familytransitionplace.ca</a:t>
            </a:r>
            <a:endParaRPr lang="en-CA" sz="3600" dirty="0" smtClean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42205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ool Jewel Revised 2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67AECA"/>
      </a:accent1>
      <a:accent2>
        <a:srgbClr val="E52A6F"/>
      </a:accent2>
      <a:accent3>
        <a:srgbClr val="5F0F4E"/>
      </a:accent3>
      <a:accent4>
        <a:srgbClr val="675682"/>
      </a:accent4>
      <a:accent5>
        <a:srgbClr val="000000"/>
      </a:accent5>
      <a:accent6>
        <a:srgbClr val="8A8A8A"/>
      </a:accent6>
      <a:hlink>
        <a:srgbClr val="0096D2"/>
      </a:hlink>
      <a:folHlink>
        <a:srgbClr val="00578B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610</Words>
  <Application>Microsoft Office PowerPoint</Application>
  <PresentationFormat>Widescreen</PresentationFormat>
  <Paragraphs>104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Rural Response Program  </vt:lpstr>
      <vt:lpstr>Rural Response Counsellor provided mobile and remote access to VAW services </vt:lpstr>
      <vt:lpstr>92 women across rural north Dufferin county connected with VAW counselling + 257 referrals to needed services</vt:lpstr>
      <vt:lpstr>Rural Response clients ranged from under 16 to over 90. The most common age range was 31-40. One in five women served was a senior aged 65+.</vt:lpstr>
      <vt:lpstr>One Year Reflections</vt:lpstr>
      <vt:lpstr>Successes</vt:lpstr>
      <vt:lpstr>Clients gained knowledge, coping skills, and safety strategies after Rural Response counselling</vt:lpstr>
      <vt:lpstr>Both clients and service delivery partners described positive impacts from the program</vt:lpstr>
      <vt:lpstr>Referral Process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Rural Response</dc:title>
  <dc:creator>Anne Bergen</dc:creator>
  <cp:lastModifiedBy>Samantha McCabe</cp:lastModifiedBy>
  <cp:revision>44</cp:revision>
  <cp:lastPrinted>2018-02-21T21:18:59Z</cp:lastPrinted>
  <dcterms:created xsi:type="dcterms:W3CDTF">2018-02-13T18:13:47Z</dcterms:created>
  <dcterms:modified xsi:type="dcterms:W3CDTF">2018-06-05T21:29:39Z</dcterms:modified>
</cp:coreProperties>
</file>