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722" r:id="rId3"/>
    <p:sldId id="719" r:id="rId4"/>
    <p:sldId id="773" r:id="rId5"/>
    <p:sldId id="774" r:id="rId6"/>
    <p:sldId id="287" r:id="rId7"/>
    <p:sldId id="775" r:id="rId8"/>
    <p:sldId id="776" r:id="rId9"/>
    <p:sldId id="778" r:id="rId10"/>
    <p:sldId id="7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EC36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 autoAdjust="0"/>
    <p:restoredTop sz="94660"/>
  </p:normalViewPr>
  <p:slideViewPr>
    <p:cSldViewPr snapToGrid="0">
      <p:cViewPr varScale="1">
        <p:scale>
          <a:sx n="43" d="100"/>
          <a:sy n="43" d="100"/>
        </p:scale>
        <p:origin x="5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299A6-DFF4-4EAD-B5D8-728D9257FAB8}" type="datetimeFigureOut">
              <a:rPr lang="en-CA" smtClean="0"/>
              <a:t>17/06/2019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A447-DEF4-4ACB-BA22-5B604D0FD7B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39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30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3" y="0"/>
            <a:ext cx="12192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8933" y="860733"/>
            <a:ext cx="91544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56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»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056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33" y="0"/>
            <a:ext cx="12192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346933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40167" y="1924000"/>
            <a:ext cx="46152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»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348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46933" y="864967"/>
            <a:ext cx="95084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46933" y="1913267"/>
            <a:ext cx="95084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355233" y="864967"/>
            <a:ext cx="731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9182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ctrTitle"/>
          </p:nvPr>
        </p:nvSpPr>
        <p:spPr>
          <a:xfrm>
            <a:off x="1153174" y="1104942"/>
            <a:ext cx="9217033" cy="20270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DCEC &amp; Getting 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to Impact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5F7BFD4-A659-4E44-A84F-B9F17923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605" y="4883656"/>
            <a:ext cx="2755115" cy="991842"/>
          </a:xfrm>
          <a:prstGeom prst="rect">
            <a:avLst/>
          </a:prstGeom>
        </p:spPr>
      </p:pic>
      <p:sp>
        <p:nvSpPr>
          <p:cNvPr id="11" name="Google Shape;149;p21">
            <a:extLst>
              <a:ext uri="{FF2B5EF4-FFF2-40B4-BE49-F238E27FC236}">
                <a16:creationId xmlns="" xmlns:a16="http://schemas.microsoft.com/office/drawing/2014/main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1290876" y="3597717"/>
            <a:ext cx="1926149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rgbClr val="00BEF2"/>
                </a:solidFill>
              </a:rPr>
              <a:t>May </a:t>
            </a:r>
            <a:r>
              <a:rPr lang="en-CA" sz="2133" b="1" kern="0" dirty="0">
                <a:solidFill>
                  <a:srgbClr val="00BEF2"/>
                </a:solidFill>
              </a:rPr>
              <a:t>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04" y="3461227"/>
            <a:ext cx="2755115" cy="14224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LESSONS LEARNED SO FAR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10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789628"/>
            <a:ext cx="6406012" cy="3706800"/>
          </a:xfrm>
        </p:spPr>
        <p:txBody>
          <a:bodyPr/>
          <a:lstStyle/>
          <a:p>
            <a:r>
              <a:rPr lang="en-US" sz="1800" dirty="0" smtClean="0"/>
              <a:t>12 core principles for measuring community change</a:t>
            </a:r>
          </a:p>
          <a:p>
            <a:r>
              <a:rPr lang="en-US" sz="1800" dirty="0" smtClean="0"/>
              <a:t>Common language &amp; consistency is essential</a:t>
            </a:r>
          </a:p>
          <a:p>
            <a:r>
              <a:rPr lang="en-US" sz="1800" dirty="0" smtClean="0"/>
              <a:t>Contribution vs. Attribution way of thinking</a:t>
            </a:r>
          </a:p>
          <a:p>
            <a:r>
              <a:rPr lang="en-US" sz="1800" dirty="0" smtClean="0"/>
              <a:t>Working through each module is helping </a:t>
            </a:r>
            <a:r>
              <a:rPr lang="en-US" sz="1800" dirty="0"/>
              <a:t>us </a:t>
            </a:r>
            <a:r>
              <a:rPr lang="en-US" sz="1800" dirty="0" smtClean="0"/>
              <a:t>to define</a:t>
            </a:r>
            <a:r>
              <a:rPr lang="en-US" sz="1800" dirty="0"/>
              <a:t>, track, collect data and information and shape communication about DCEC outcomes and </a:t>
            </a:r>
            <a:r>
              <a:rPr lang="en-US" sz="1800" dirty="0" smtClean="0"/>
              <a:t>impact</a:t>
            </a:r>
          </a:p>
          <a:p>
            <a:r>
              <a:rPr lang="en-US" sz="1800" dirty="0" smtClean="0"/>
              <a:t>What </a:t>
            </a:r>
            <a:r>
              <a:rPr lang="en-CA" sz="1800" dirty="0" smtClean="0"/>
              <a:t>are </a:t>
            </a:r>
            <a:r>
              <a:rPr lang="en-CA" sz="1800" dirty="0"/>
              <a:t>the most urgent and important outcomes and impacts to </a:t>
            </a:r>
            <a:r>
              <a:rPr lang="en-CA" sz="1800" dirty="0" smtClean="0"/>
              <a:t>communicate?</a:t>
            </a:r>
          </a:p>
          <a:p>
            <a:r>
              <a:rPr lang="en-CA" sz="1800" dirty="0" smtClean="0"/>
              <a:t>Systems thinking (we are actors within the system)</a:t>
            </a:r>
          </a:p>
          <a:p>
            <a:r>
              <a:rPr lang="en-CA" sz="1800" dirty="0" smtClean="0"/>
              <a:t>Leverage points are crucial for systems change</a:t>
            </a:r>
            <a:endParaRPr lang="en-US" sz="18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="" xmlns:a16="http://schemas.microsoft.com/office/drawing/2014/main" id="{C43E305D-9A67-451B-AF6A-825254C76F42}"/>
              </a:ext>
            </a:extLst>
          </p:cNvPr>
          <p:cNvSpPr txBox="1">
            <a:spLocks/>
          </p:cNvSpPr>
          <p:nvPr/>
        </p:nvSpPr>
        <p:spPr>
          <a:xfrm>
            <a:off x="7868695" y="1760167"/>
            <a:ext cx="3102388" cy="38640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buSzPct val="115000"/>
              <a:buNone/>
            </a:pPr>
            <a:r>
              <a:rPr lang="en-US" sz="1900" b="1" kern="0" dirty="0" smtClean="0">
                <a:solidFill>
                  <a:srgbClr val="00B0F0"/>
                </a:solidFill>
              </a:rPr>
              <a:t>12 CORE PRINCIPLES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Clarify your purpose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Accept imperfection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Align ‘results’ to your plan priorities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Prioritize measurement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Employ mixed methods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Weave together a patchwork of data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Match methods to capacity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Make informed choices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Estimate contribution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Assess value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Make appropriate claims</a:t>
            </a:r>
          </a:p>
          <a:p>
            <a:pPr marL="342900" indent="-342900">
              <a:buSzPct val="115000"/>
              <a:buFont typeface="Wingdings" panose="05000000000000000000" pitchFamily="2" charset="2"/>
              <a:buChar char="q"/>
            </a:pPr>
            <a:r>
              <a:rPr lang="en-US" sz="1400" kern="0" dirty="0" smtClean="0">
                <a:solidFill>
                  <a:srgbClr val="2F5597"/>
                </a:solidFill>
              </a:rPr>
              <a:t>Learn by doing</a:t>
            </a:r>
            <a:endParaRPr lang="en-US" sz="1400" kern="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6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GETTING TO IMPACT CAPACITY-BUILDING PROGRAM</a:t>
            </a:r>
            <a:endParaRPr lang="en-CA" sz="2667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838452"/>
            <a:ext cx="9739900" cy="3880703"/>
          </a:xfrm>
        </p:spPr>
        <p:txBody>
          <a:bodyPr/>
          <a:lstStyle/>
          <a:p>
            <a:r>
              <a:rPr lang="en-US" sz="1800" dirty="0" smtClean="0"/>
              <a:t>Vibrant </a:t>
            </a:r>
            <a:r>
              <a:rPr lang="en-US" sz="1800" dirty="0"/>
              <a:t>Communities (VC</a:t>
            </a:r>
            <a:r>
              <a:rPr lang="en-US" sz="1800" dirty="0" smtClean="0"/>
              <a:t>) from the </a:t>
            </a:r>
            <a:r>
              <a:rPr lang="en-US" sz="1800" dirty="0"/>
              <a:t>Tamarack Institute for Community </a:t>
            </a:r>
            <a:r>
              <a:rPr lang="en-US" sz="1800" dirty="0" smtClean="0"/>
              <a:t>Engagement invited us to take part in a learning opportunity to develop </a:t>
            </a:r>
            <a:r>
              <a:rPr lang="en-US" sz="1800" dirty="0"/>
              <a:t>a community impact </a:t>
            </a:r>
            <a:r>
              <a:rPr lang="en-US" sz="1800" dirty="0" smtClean="0"/>
              <a:t>report</a:t>
            </a:r>
          </a:p>
          <a:p>
            <a:r>
              <a:rPr lang="en-US" sz="1800" dirty="0"/>
              <a:t>The </a:t>
            </a:r>
            <a:r>
              <a:rPr lang="en-US" sz="1800" i="1" dirty="0"/>
              <a:t>Getting to Impact </a:t>
            </a:r>
            <a:r>
              <a:rPr lang="en-US" sz="1800" dirty="0"/>
              <a:t>coaching series provides </a:t>
            </a:r>
            <a:r>
              <a:rPr lang="en-US" sz="1800" dirty="0" smtClean="0"/>
              <a:t>a </a:t>
            </a:r>
            <a:r>
              <a:rPr lang="en-US" sz="1800" dirty="0"/>
              <a:t>high-level framework to </a:t>
            </a:r>
            <a:r>
              <a:rPr lang="en-US" sz="1800" dirty="0" smtClean="0"/>
              <a:t>assist with organizing and understanding poverty </a:t>
            </a:r>
            <a:r>
              <a:rPr lang="en-US" sz="1800" dirty="0"/>
              <a:t>and poverty reduction, and to </a:t>
            </a:r>
            <a:r>
              <a:rPr lang="en-US" sz="1800" dirty="0" smtClean="0"/>
              <a:t>effectively measure </a:t>
            </a:r>
            <a:r>
              <a:rPr lang="en-US" sz="1800" dirty="0"/>
              <a:t>and communicate the impacts of </a:t>
            </a:r>
            <a:r>
              <a:rPr lang="en-US" sz="1800" dirty="0" smtClean="0"/>
              <a:t>poverty </a:t>
            </a:r>
            <a:r>
              <a:rPr lang="en-US" sz="1800" dirty="0"/>
              <a:t>reduction efforts to local </a:t>
            </a:r>
            <a:r>
              <a:rPr lang="en-US" sz="1800" dirty="0" smtClean="0"/>
              <a:t>stakeholders. The program includes six modules: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1: Foundations of Measurement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2: Shifting Awareness &amp; Culture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/>
              <a:t>Module 3: Nudging Systems &amp; Policy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4: Programmatic Innovations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5: Population Level Change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Module 6: Communicating </a:t>
            </a:r>
            <a:r>
              <a:rPr lang="en-US" sz="1800" dirty="0" smtClean="0"/>
              <a:t>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6201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THEIR FRAMEWORK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6615F50-F361-44B6-A1C0-35072CCA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82" y="1760167"/>
            <a:ext cx="8285256" cy="39976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6FB4FF0-DF6A-4A29-8F67-60D88042CAA3}"/>
              </a:ext>
            </a:extLst>
          </p:cNvPr>
          <p:cNvSpPr/>
          <p:nvPr/>
        </p:nvSpPr>
        <p:spPr>
          <a:xfrm>
            <a:off x="1652403" y="1760167"/>
            <a:ext cx="7068620" cy="40998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DFD25A-5105-4DBC-A0A6-31D759857209}"/>
              </a:ext>
            </a:extLst>
          </p:cNvPr>
          <p:cNvSpPr txBox="1"/>
          <p:nvPr/>
        </p:nvSpPr>
        <p:spPr>
          <a:xfrm>
            <a:off x="4967690" y="1730242"/>
            <a:ext cx="114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Outcomes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8B156B5-4357-4F3F-8C1B-F5ABB738C4CA}"/>
              </a:ext>
            </a:extLst>
          </p:cNvPr>
          <p:cNvSpPr/>
          <p:nvPr/>
        </p:nvSpPr>
        <p:spPr>
          <a:xfrm>
            <a:off x="8770718" y="1758739"/>
            <a:ext cx="1584515" cy="409988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3D72E5-8429-413A-ADF4-4126574BBF2F}"/>
              </a:ext>
            </a:extLst>
          </p:cNvPr>
          <p:cNvSpPr txBox="1"/>
          <p:nvPr/>
        </p:nvSpPr>
        <p:spPr>
          <a:xfrm>
            <a:off x="9468952" y="1758739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Impact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51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OUR FRAMEWORK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5895"/>
              </p:ext>
            </p:extLst>
          </p:nvPr>
        </p:nvGraphicFramePr>
        <p:xfrm>
          <a:off x="2582025" y="1995053"/>
          <a:ext cx="6339205" cy="3181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190">
                  <a:extLst>
                    <a:ext uri="{9D8B030D-6E8A-4147-A177-3AD203B41FA5}">
                      <a16:colId xmlns="" xmlns:a16="http://schemas.microsoft.com/office/drawing/2014/main" val="2960191640"/>
                    </a:ext>
                  </a:extLst>
                </a:gridCol>
                <a:gridCol w="5200015">
                  <a:extLst>
                    <a:ext uri="{9D8B030D-6E8A-4147-A177-3AD203B41FA5}">
                      <a16:colId xmlns="" xmlns:a16="http://schemas.microsoft.com/office/drawing/2014/main" val="3908885765"/>
                    </a:ext>
                  </a:extLst>
                </a:gridCol>
              </a:tblGrid>
              <a:tr h="10390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  <a:effectLst/>
                        </a:rPr>
                        <a:t>ADVOCATING &amp; INFORMING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chemeClr val="bg1"/>
                          </a:solidFill>
                          <a:effectLst/>
                        </a:rPr>
                        <a:t>Champion and give voice to the need for system and policy changes that reduce inequities 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chemeClr val="bg1"/>
                          </a:solidFill>
                          <a:effectLst/>
                        </a:rPr>
                        <a:t>Inform stakeholders and decision-makers about local needs and priorities to influence policy and service design, delivery and evaluation 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814026"/>
                  </a:ext>
                </a:extLst>
              </a:tr>
              <a:tr h="1065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MINIMIZING SERVICE BARRIERS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Provide service from a system lens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Understand service access through a client (patient, etc.) perspective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 smtClean="0">
                          <a:solidFill>
                            <a:schemeClr val="bg1"/>
                          </a:solidFill>
                          <a:effectLst/>
                        </a:rPr>
                        <a:t>Responding </a:t>
                      </a: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(to needs and designing system accordingly) from client perspective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7726790"/>
                  </a:ext>
                </a:extLst>
              </a:tr>
              <a:tr h="1076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bg1"/>
                          </a:solidFill>
                          <a:effectLst/>
                        </a:rPr>
                        <a:t>INNOVATING SOLUTIONS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Evidence informed planning and decisions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Action Orientated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chemeClr val="bg1"/>
                          </a:solidFill>
                          <a:effectLst/>
                        </a:rPr>
                        <a:t>Recognise and act on opportunities to make immediate change to improve service access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197519"/>
                  </a:ext>
                </a:extLst>
              </a:tr>
            </a:tbl>
          </a:graphicData>
        </a:graphic>
      </p:graphicFrame>
      <p:pic>
        <p:nvPicPr>
          <p:cNvPr id="1027" name="Graphic 257" descr="Lectu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4" y="20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Graphic 258" descr="Hier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15" y="316719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phic 260" descr="Head with G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77" y="4253335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4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33" y="864967"/>
            <a:ext cx="9508400" cy="581446"/>
          </a:xfrm>
        </p:spPr>
        <p:txBody>
          <a:bodyPr/>
          <a:lstStyle/>
          <a:p>
            <a:r>
              <a:rPr lang="en-US" sz="2667" dirty="0" smtClean="0"/>
              <a:t>THEIR FRAMEWORK + OUR FRAMEWORK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5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291050"/>
              </p:ext>
            </p:extLst>
          </p:nvPr>
        </p:nvGraphicFramePr>
        <p:xfrm>
          <a:off x="2482254" y="2059081"/>
          <a:ext cx="6623542" cy="3185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516">
                  <a:extLst>
                    <a:ext uri="{9D8B030D-6E8A-4147-A177-3AD203B41FA5}">
                      <a16:colId xmlns="" xmlns:a16="http://schemas.microsoft.com/office/drawing/2014/main" val="2960191640"/>
                    </a:ext>
                  </a:extLst>
                </a:gridCol>
                <a:gridCol w="5503026">
                  <a:extLst>
                    <a:ext uri="{9D8B030D-6E8A-4147-A177-3AD203B41FA5}">
                      <a16:colId xmlns="" xmlns:a16="http://schemas.microsoft.com/office/drawing/2014/main" val="3908885765"/>
                    </a:ext>
                  </a:extLst>
                </a:gridCol>
              </a:tblGrid>
              <a:tr h="1093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chemeClr val="tx1"/>
                          </a:solidFill>
                          <a:effectLst/>
                        </a:rPr>
                        <a:t>ADVOCATING &amp; </a:t>
                      </a:r>
                      <a:r>
                        <a:rPr lang="en-CA" sz="1600" dirty="0" smtClean="0">
                          <a:solidFill>
                            <a:schemeClr val="tx1"/>
                          </a:solidFill>
                          <a:effectLst/>
                        </a:rPr>
                        <a:t>INFORMING </a:t>
                      </a:r>
                      <a:r>
                        <a:rPr lang="en-CA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(AWARENESS &amp; BUY-IN)</a:t>
                      </a:r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Champion and give voice to the need for system and policy changes that reduce inequities 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b="0" dirty="0">
                          <a:solidFill>
                            <a:sysClr val="windowText" lastClr="000000"/>
                          </a:solidFill>
                          <a:effectLst/>
                        </a:rPr>
                        <a:t>Inform stakeholders and decision-makers about local needs and priorities to influence policy and service design, delivery and evaluation 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0814026"/>
                  </a:ext>
                </a:extLst>
              </a:tr>
              <a:tr h="1024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effectLst/>
                        </a:rPr>
                        <a:t>MINIMIZING SERVICE BARRIERS </a:t>
                      </a:r>
                      <a:r>
                        <a:rPr lang="en-CA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(SYSTEMS &amp; POLICY</a:t>
                      </a:r>
                      <a:r>
                        <a:rPr lang="en-CA" sz="1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CHANGE)</a:t>
                      </a:r>
                      <a:endParaRPr lang="en-US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Provide service from a system lens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Understand service access through a client (patient, etc.) perspective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Responding </a:t>
                      </a: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(to needs and designing system accordingly) from client perspective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7726790"/>
                  </a:ext>
                </a:extLst>
              </a:tr>
              <a:tr h="1031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effectLst/>
                        </a:rPr>
                        <a:t>INNOVATING SOLUTIONS </a:t>
                      </a:r>
                      <a:r>
                        <a:rPr lang="en-CA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(NICHE INITIATIVES)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Evidence informed planning and decisions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Action Orientated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100" dirty="0">
                          <a:solidFill>
                            <a:sysClr val="windowText" lastClr="000000"/>
                          </a:solidFill>
                          <a:effectLst/>
                        </a:rPr>
                        <a:t>Recognise and act on opportunities to make immediate change to improve service access 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197519"/>
                  </a:ext>
                </a:extLst>
              </a:tr>
            </a:tbl>
          </a:graphicData>
        </a:graphic>
      </p:graphicFrame>
      <p:pic>
        <p:nvPicPr>
          <p:cNvPr id="9" name="Graphic 257" descr="Lectur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6" y="209273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258" descr="Hierarch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7" y="32420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phic 260" descr="Head with Gea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99" y="4328152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334684" y="2034140"/>
            <a:ext cx="8313" cy="33284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35875" y="5343055"/>
            <a:ext cx="6907877" cy="1273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9;p21">
            <a:extLst>
              <a:ext uri="{FF2B5EF4-FFF2-40B4-BE49-F238E27FC236}">
                <a16:creationId xmlns="" xmlns:a16="http://schemas.microsoft.com/office/drawing/2014/main" id="{A76AE47A-D4A2-8D44-B105-0A47DD135787}"/>
              </a:ext>
            </a:extLst>
          </p:cNvPr>
          <p:cNvSpPr txBox="1">
            <a:spLocks/>
          </p:cNvSpPr>
          <p:nvPr/>
        </p:nvSpPr>
        <p:spPr>
          <a:xfrm rot="16200000">
            <a:off x="1271120" y="3075914"/>
            <a:ext cx="1170043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chemeClr val="accent6">
                    <a:lumMod val="75000"/>
                  </a:schemeClr>
                </a:solidFill>
              </a:rPr>
              <a:t>SCALE</a:t>
            </a:r>
            <a:endParaRPr lang="en-CA" sz="2133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Google Shape;149;p21">
            <a:extLst>
              <a:ext uri="{FF2B5EF4-FFF2-40B4-BE49-F238E27FC236}">
                <a16:creationId xmlns="" xmlns:a16="http://schemas.microsoft.com/office/drawing/2014/main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5389072" y="5235682"/>
            <a:ext cx="1170043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endParaRPr lang="en-CA" sz="2133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9066800" y="1810094"/>
            <a:ext cx="2067524" cy="348303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Google Shape;149;p21">
            <a:extLst>
              <a:ext uri="{FF2B5EF4-FFF2-40B4-BE49-F238E27FC236}">
                <a16:creationId xmlns="" xmlns:a16="http://schemas.microsoft.com/office/drawing/2014/main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9134526" y="2594290"/>
            <a:ext cx="1756960" cy="176954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1600" b="1" kern="0" dirty="0" smtClean="0">
                <a:solidFill>
                  <a:schemeClr val="accent6">
                    <a:lumMod val="75000"/>
                  </a:schemeClr>
                </a:solidFill>
              </a:rPr>
              <a:t>IMPACT ON </a:t>
            </a:r>
            <a:r>
              <a:rPr lang="en-CA" sz="1600" b="1" kern="0" dirty="0" smtClean="0">
                <a:solidFill>
                  <a:schemeClr val="tx1"/>
                </a:solidFill>
              </a:rPr>
              <a:t>EQUITY</a:t>
            </a:r>
          </a:p>
          <a:p>
            <a:pPr defTabSz="1219170">
              <a:spcBef>
                <a:spcPts val="800"/>
              </a:spcBef>
            </a:pPr>
            <a:r>
              <a:rPr lang="en-CA" sz="1200" dirty="0" smtClean="0"/>
              <a:t>Every </a:t>
            </a:r>
            <a:r>
              <a:rPr lang="en-CA" sz="1200" dirty="0"/>
              <a:t>resident of Dufferin County will have the opportunity to reach their full potential.</a:t>
            </a:r>
            <a:endParaRPr lang="en-US" sz="1200" dirty="0"/>
          </a:p>
          <a:p>
            <a:pPr defTabSz="1219170">
              <a:spcBef>
                <a:spcPts val="800"/>
              </a:spcBef>
            </a:pPr>
            <a:endParaRPr lang="en-CA" sz="1800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665" y="1887711"/>
            <a:ext cx="1430187" cy="3408879"/>
          </a:xfrm>
          <a:prstGeom prst="rect">
            <a:avLst/>
          </a:prstGeom>
          <a:solidFill>
            <a:srgbClr val="2F559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541344" y="1887712"/>
            <a:ext cx="1250154" cy="3408879"/>
          </a:xfrm>
          <a:prstGeom prst="rect">
            <a:avLst/>
          </a:prstGeom>
          <a:solidFill>
            <a:srgbClr val="C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790484" y="1887711"/>
            <a:ext cx="1364192" cy="3408879"/>
          </a:xfrm>
          <a:prstGeom prst="rect">
            <a:avLst/>
          </a:prstGeom>
          <a:solidFill>
            <a:srgbClr val="8EC36B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13766" y="1687486"/>
            <a:ext cx="1431984" cy="4246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Housing &amp; Homelessness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5539412" y="1687487"/>
            <a:ext cx="1252086" cy="4246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Employment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6795398" y="1687487"/>
            <a:ext cx="1364192" cy="424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Health Equity</a:t>
            </a:r>
            <a:endParaRPr lang="en-US" sz="1400" b="1" dirty="0"/>
          </a:p>
        </p:txBody>
      </p:sp>
      <p:sp>
        <p:nvSpPr>
          <p:cNvPr id="36" name="Google Shape;149;p21">
            <a:extLst>
              <a:ext uri="{FF2B5EF4-FFF2-40B4-BE49-F238E27FC236}">
                <a16:creationId xmlns="" xmlns:a16="http://schemas.microsoft.com/office/drawing/2014/main" id="{A76AE47A-D4A2-8D44-B105-0A47DD135787}"/>
              </a:ext>
            </a:extLst>
          </p:cNvPr>
          <p:cNvSpPr txBox="1">
            <a:spLocks/>
          </p:cNvSpPr>
          <p:nvPr/>
        </p:nvSpPr>
        <p:spPr>
          <a:xfrm>
            <a:off x="4995949" y="1150687"/>
            <a:ext cx="2552007" cy="6833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spcBef>
                <a:spcPts val="800"/>
              </a:spcBef>
            </a:pPr>
            <a:r>
              <a:rPr lang="en-CA" sz="2133" b="1" kern="0" dirty="0" smtClean="0">
                <a:solidFill>
                  <a:schemeClr val="accent6">
                    <a:lumMod val="75000"/>
                  </a:schemeClr>
                </a:solidFill>
              </a:rPr>
              <a:t>OUTCOMES</a:t>
            </a:r>
            <a:endParaRPr lang="en-CA" sz="2133" b="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DEFINITIONS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61ED3951-62BC-4264-A5BC-A1BA9354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933" y="1760167"/>
            <a:ext cx="9592616" cy="3785086"/>
          </a:xfrm>
        </p:spPr>
        <p:txBody>
          <a:bodyPr/>
          <a:lstStyle/>
          <a:p>
            <a:r>
              <a:rPr lang="en-US" sz="1800" b="1" dirty="0" smtClean="0"/>
              <a:t>IMPACT: </a:t>
            </a:r>
            <a:r>
              <a:rPr lang="en-US" sz="1800" dirty="0"/>
              <a:t>The effects of outcomes that contribute </a:t>
            </a:r>
            <a:r>
              <a:rPr lang="en-US" sz="1800" dirty="0" smtClean="0"/>
              <a:t>to vision </a:t>
            </a:r>
            <a:r>
              <a:rPr lang="en-US" sz="1800" dirty="0"/>
              <a:t>(e.g., </a:t>
            </a:r>
            <a:r>
              <a:rPr lang="en-US" sz="1800" dirty="0" smtClean="0"/>
              <a:t>reduction of poverty, increase in equity for Dufferin County residents)</a:t>
            </a:r>
          </a:p>
          <a:p>
            <a:r>
              <a:rPr lang="en-US" sz="1800" b="1" dirty="0" smtClean="0"/>
              <a:t>OUTCOME:</a:t>
            </a:r>
            <a:r>
              <a:rPr lang="en-US" sz="1800" dirty="0" smtClean="0"/>
              <a:t> </a:t>
            </a:r>
            <a:r>
              <a:rPr lang="en-US" sz="1800" dirty="0"/>
              <a:t>Actions, behavior changes by key system </a:t>
            </a:r>
            <a:r>
              <a:rPr lang="en-US" sz="1800" dirty="0" smtClean="0"/>
              <a:t>actors (e.g. policy </a:t>
            </a:r>
            <a:r>
              <a:rPr lang="en-US" sz="1800" dirty="0"/>
              <a:t>change, </a:t>
            </a:r>
            <a:r>
              <a:rPr lang="en-US" sz="1800" dirty="0" smtClean="0"/>
              <a:t>new investments</a:t>
            </a:r>
            <a:r>
              <a:rPr lang="en-US" sz="1800" dirty="0"/>
              <a:t>, changed decision-makers) </a:t>
            </a:r>
            <a:r>
              <a:rPr lang="en-US" sz="1800" dirty="0" smtClean="0"/>
              <a:t>that ‘</a:t>
            </a:r>
            <a:r>
              <a:rPr lang="en-US" sz="1800" dirty="0"/>
              <a:t>align’ and ‘contribute’ to moving forward on </a:t>
            </a:r>
            <a:r>
              <a:rPr lang="en-US" sz="1800" dirty="0" smtClean="0"/>
              <a:t>a vision. Changes </a:t>
            </a:r>
            <a:r>
              <a:rPr lang="en-US" sz="1800" dirty="0"/>
              <a:t>in public/influencers/decision makers awareness, understanding and interest in </a:t>
            </a:r>
            <a:r>
              <a:rPr lang="en-US" sz="1800" dirty="0" smtClean="0"/>
              <a:t>equity </a:t>
            </a:r>
          </a:p>
          <a:p>
            <a:r>
              <a:rPr lang="en-US" sz="1800" b="1" dirty="0" smtClean="0"/>
              <a:t>TACTICS: </a:t>
            </a:r>
            <a:r>
              <a:rPr lang="en-US" sz="1800" dirty="0" smtClean="0"/>
              <a:t>What methods are used to create awareness, will, changes in behavior (i.e. Political Will Campaign or Public Forum)</a:t>
            </a:r>
            <a:endParaRPr lang="en-US" sz="1800" b="1" dirty="0" smtClean="0"/>
          </a:p>
          <a:p>
            <a:r>
              <a:rPr lang="en-US" sz="1800" b="1" dirty="0" smtClean="0"/>
              <a:t>MEASUREMENT: </a:t>
            </a:r>
            <a:r>
              <a:rPr lang="en-US" sz="1800" dirty="0" smtClean="0"/>
              <a:t>How we measure impact</a:t>
            </a:r>
          </a:p>
          <a:p>
            <a:endParaRPr 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61ED3951-62BC-4264-A5BC-A1BA935404F0}"/>
              </a:ext>
            </a:extLst>
          </p:cNvPr>
          <p:cNvSpPr txBox="1">
            <a:spLocks/>
          </p:cNvSpPr>
          <p:nvPr/>
        </p:nvSpPr>
        <p:spPr>
          <a:xfrm>
            <a:off x="1346933" y="4662246"/>
            <a:ext cx="9592616" cy="76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507987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598" indent="0">
              <a:buFont typeface="Source Sans Pro"/>
              <a:buNone/>
            </a:pPr>
            <a:r>
              <a:rPr lang="en-US" sz="1800" b="1" kern="0" dirty="0" smtClean="0"/>
              <a:t>THEORY OF CHANGE</a:t>
            </a:r>
            <a:r>
              <a:rPr lang="en-US" sz="1800" kern="0" dirty="0" smtClean="0"/>
              <a:t>: Advocating &amp; Informing + Minimizing Service Barriers + Innovative Solutions (over time) = IMPACTS ON EQUITY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55999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IMPACT – CONTRIBUTION VS. ATTRIBUTION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7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67B1DD-3497-4491-8DF3-D737E17C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39" y="1917221"/>
            <a:ext cx="5980388" cy="35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8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83A3F0-C233-42BB-AB28-285B081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smtClean="0"/>
              <a:t>OUTCOMES</a:t>
            </a:r>
            <a:endParaRPr lang="en-CA" sz="2667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2EA2DA-7038-418A-B438-082F34F708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A912B7A-7B42-4478-A7FD-6BB979F72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8"/>
          <a:stretch/>
        </p:blipFill>
        <p:spPr>
          <a:xfrm>
            <a:off x="3318944" y="1760167"/>
            <a:ext cx="5101426" cy="41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0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SYSTEMS THINKING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932" y="1826314"/>
            <a:ext cx="4180898" cy="3932459"/>
          </a:xfrm>
        </p:spPr>
        <p:txBody>
          <a:bodyPr/>
          <a:lstStyle/>
          <a:p>
            <a:pPr lvl="0"/>
            <a:r>
              <a:rPr lang="en-CA" sz="1600" b="1" dirty="0" smtClean="0"/>
              <a:t>BOUNDARIES:</a:t>
            </a:r>
            <a:r>
              <a:rPr lang="en-CA" sz="1600" dirty="0"/>
              <a:t> </a:t>
            </a:r>
            <a:r>
              <a:rPr lang="en-CA" sz="1600" dirty="0" smtClean="0"/>
              <a:t>The </a:t>
            </a:r>
            <a:r>
              <a:rPr lang="en-CA" sz="1600" dirty="0"/>
              <a:t>scope of the system you are seeking to influence</a:t>
            </a:r>
            <a:endParaRPr lang="en-US" sz="1600" dirty="0"/>
          </a:p>
          <a:p>
            <a:pPr lvl="0"/>
            <a:r>
              <a:rPr lang="en-CA" sz="1600" b="1" dirty="0" smtClean="0"/>
              <a:t>ACTORS: </a:t>
            </a:r>
            <a:r>
              <a:rPr lang="en-CA" sz="1600" dirty="0" smtClean="0"/>
              <a:t>The </a:t>
            </a:r>
            <a:r>
              <a:rPr lang="en-CA" sz="1600" dirty="0"/>
              <a:t>people and/or organizations that operate within the system</a:t>
            </a:r>
            <a:endParaRPr lang="en-US" sz="1600" dirty="0"/>
          </a:p>
          <a:p>
            <a:pPr lvl="0"/>
            <a:r>
              <a:rPr lang="en-CA" sz="1600" b="1" dirty="0" smtClean="0"/>
              <a:t>RELATIONSHIPS: </a:t>
            </a:r>
            <a:r>
              <a:rPr lang="en-CA" sz="1600" dirty="0" smtClean="0"/>
              <a:t>The </a:t>
            </a:r>
            <a:r>
              <a:rPr lang="en-CA" sz="1600" dirty="0"/>
              <a:t>nature of interaction between the actors of the </a:t>
            </a:r>
            <a:r>
              <a:rPr lang="en-CA" sz="1600" dirty="0" smtClean="0"/>
              <a:t>system</a:t>
            </a:r>
          </a:p>
          <a:p>
            <a:pPr lvl="0"/>
            <a:r>
              <a:rPr lang="en-CA" sz="1600" b="1" dirty="0" smtClean="0"/>
              <a:t>LEVERAGE POINTS: </a:t>
            </a:r>
            <a:r>
              <a:rPr lang="en-CA" sz="1600" dirty="0" smtClean="0"/>
              <a:t>P</a:t>
            </a:r>
            <a:r>
              <a:rPr lang="en-US" sz="1600" dirty="0" smtClean="0"/>
              <a:t>laces within the system that can be tweaked (with interventions) to have greater impact on the system (a </a:t>
            </a:r>
            <a:r>
              <a:rPr lang="en-US" sz="1600" dirty="0"/>
              <a:t>small amount of change </a:t>
            </a:r>
            <a:r>
              <a:rPr lang="en-US" sz="1600" dirty="0" smtClean="0"/>
              <a:t>causes </a:t>
            </a:r>
            <a:r>
              <a:rPr lang="en-US" sz="1600" dirty="0"/>
              <a:t>a </a:t>
            </a:r>
            <a:r>
              <a:rPr lang="en-US" sz="1600" dirty="0" smtClean="0"/>
              <a:t>greater impact on overall system</a:t>
            </a:r>
            <a:r>
              <a:rPr lang="en-CA" sz="1600" dirty="0" smtClean="0"/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30" y="1826315"/>
            <a:ext cx="5327501" cy="35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07060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8EAADB"/>
      </a:accent3>
      <a:accent4>
        <a:srgbClr val="C5E0B3"/>
      </a:accent4>
      <a:accent5>
        <a:srgbClr val="2E75B5"/>
      </a:accent5>
      <a:accent6>
        <a:srgbClr val="4472C4"/>
      </a:accent6>
      <a:hlink>
        <a:srgbClr val="37562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694</Words>
  <Application>Microsoft Office PowerPoint</Application>
  <PresentationFormat>Widescreen</PresentationFormat>
  <Paragraphs>89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Montserrat</vt:lpstr>
      <vt:lpstr>Source Sans Pro</vt:lpstr>
      <vt:lpstr>Symbol</vt:lpstr>
      <vt:lpstr>Times New Roman</vt:lpstr>
      <vt:lpstr>Wingdings</vt:lpstr>
      <vt:lpstr>Gremio template</vt:lpstr>
      <vt:lpstr>DCEC &amp; Getting to Impact</vt:lpstr>
      <vt:lpstr>GETTING TO IMPACT CAPACITY-BUILDING PROGRAM</vt:lpstr>
      <vt:lpstr>THEIR FRAMEWORK</vt:lpstr>
      <vt:lpstr>OUR FRAMEWORK</vt:lpstr>
      <vt:lpstr>THEIR FRAMEWORK + OUR FRAMEWORK</vt:lpstr>
      <vt:lpstr>DEFINITIONS</vt:lpstr>
      <vt:lpstr>IMPACT – CONTRIBUTION VS. ATTRIBUTION</vt:lpstr>
      <vt:lpstr>OUTCOMES</vt:lpstr>
      <vt:lpstr>SYSTEMS THINKING</vt:lpstr>
      <vt:lpstr>LESSONS LEARNED SO FAR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Impact</dc:title>
  <dc:creator>Mark Cabaj</dc:creator>
  <cp:lastModifiedBy>User</cp:lastModifiedBy>
  <cp:revision>32</cp:revision>
  <dcterms:created xsi:type="dcterms:W3CDTF">2019-04-24T17:14:41Z</dcterms:created>
  <dcterms:modified xsi:type="dcterms:W3CDTF">2019-06-17T21:35:41Z</dcterms:modified>
</cp:coreProperties>
</file>